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Bebas Neue Bold" charset="1" panose="020B0606020202050201"/>
      <p:regular r:id="rId29"/>
    </p:embeddedFont>
    <p:embeddedFont>
      <p:font typeface="Raleway" charset="1" panose="00000000000000000000"/>
      <p:regular r:id="rId30"/>
    </p:embeddedFont>
    <p:embeddedFont>
      <p:font typeface="Raleway Bold" charset="1" panose="00000000000000000000"/>
      <p:regular r:id="rId31"/>
    </p:embeddedFont>
    <p:embeddedFont>
      <p:font typeface="Playpen Sans" charset="1" panose="00000000000000000000"/>
      <p:regular r:id="rId32"/>
    </p:embeddedFont>
    <p:embeddedFont>
      <p:font typeface="210 수퍼사이즈 Black Box" charset="1" panose="02020503020101020101"/>
      <p:regular r:id="rId33"/>
    </p:embeddedFont>
    <p:embeddedFont>
      <p:font typeface="Roca One" charset="1" panose="00000500000000000000"/>
      <p:regular r:id="rId34"/>
    </p:embeddedFont>
    <p:embeddedFont>
      <p:font typeface="B612 Bold" charset="1" panose="020B0606050000020004"/>
      <p:regular r:id="rId35"/>
    </p:embeddedFont>
    <p:embeddedFont>
      <p:font typeface="Canva Sans Bold" charset="1" panose="020B0803030501040103"/>
      <p:regular r:id="rId36"/>
    </p:embeddedFont>
    <p:embeddedFont>
      <p:font typeface="Canva Sans" charset="1" panose="020B0503030501040103"/>
      <p:regular r:id="rId37"/>
    </p:embeddedFont>
    <p:embeddedFont>
      <p:font typeface="Montserrat Bold" charset="1" panose="00000800000000000000"/>
      <p:regular r:id="rId38"/>
    </p:embeddedFont>
    <p:embeddedFont>
      <p:font typeface="Montserrat" charset="1" panose="00000500000000000000"/>
      <p:regular r:id="rId39"/>
    </p:embeddedFont>
    <p:embeddedFont>
      <p:font typeface="Leckerli One" charset="1" panose="02000503000000020003"/>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533163" y="1500333"/>
            <a:ext cx="7387257" cy="738725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14632374" y="1028700"/>
            <a:ext cx="3413934" cy="34139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8" id="8"/>
          <p:cNvSpPr/>
          <p:nvPr/>
        </p:nvSpPr>
        <p:spPr>
          <a:xfrm flipH="false" flipV="false" rot="0">
            <a:off x="10129607" y="2139641"/>
            <a:ext cx="5916396" cy="5507627"/>
          </a:xfrm>
          <a:custGeom>
            <a:avLst/>
            <a:gdLst/>
            <a:ahLst/>
            <a:cxnLst/>
            <a:rect r="r" b="b" t="t" l="l"/>
            <a:pathLst>
              <a:path h="5507627" w="5916396">
                <a:moveTo>
                  <a:pt x="0" y="0"/>
                </a:moveTo>
                <a:lnTo>
                  <a:pt x="5916396" y="0"/>
                </a:lnTo>
                <a:lnTo>
                  <a:pt x="5916396" y="5507627"/>
                </a:lnTo>
                <a:lnTo>
                  <a:pt x="0" y="5507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70778" y="1009300"/>
            <a:ext cx="706063" cy="639308"/>
          </a:xfrm>
          <a:custGeom>
            <a:avLst/>
            <a:gdLst/>
            <a:ahLst/>
            <a:cxnLst/>
            <a:rect r="r" b="b" t="t" l="l"/>
            <a:pathLst>
              <a:path h="639308" w="706063">
                <a:moveTo>
                  <a:pt x="0" y="0"/>
                </a:moveTo>
                <a:lnTo>
                  <a:pt x="706063" y="0"/>
                </a:lnTo>
                <a:lnTo>
                  <a:pt x="706063" y="639308"/>
                </a:lnTo>
                <a:lnTo>
                  <a:pt x="0" y="6393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291988" y="4837634"/>
            <a:ext cx="7720191" cy="1613411"/>
          </a:xfrm>
          <a:prstGeom prst="rect">
            <a:avLst/>
          </a:prstGeom>
        </p:spPr>
        <p:txBody>
          <a:bodyPr anchor="t" rtlCol="false" tIns="0" lIns="0" bIns="0" rIns="0">
            <a:spAutoFit/>
          </a:bodyPr>
          <a:lstStyle/>
          <a:p>
            <a:pPr algn="l">
              <a:lnSpc>
                <a:spcPts val="11920"/>
              </a:lnSpc>
            </a:pPr>
            <a:r>
              <a:rPr lang="en-US" sz="11920" b="true">
                <a:solidFill>
                  <a:srgbClr val="D563A1"/>
                </a:solidFill>
                <a:latin typeface="Bebas Neue Bold"/>
                <a:ea typeface="Bebas Neue Bold"/>
                <a:cs typeface="Bebas Neue Bold"/>
                <a:sym typeface="Bebas Neue Bold"/>
              </a:rPr>
              <a:t>code warriors</a:t>
            </a:r>
          </a:p>
        </p:txBody>
      </p:sp>
      <p:sp>
        <p:nvSpPr>
          <p:cNvPr name="Freeform 11" id="11"/>
          <p:cNvSpPr/>
          <p:nvPr/>
        </p:nvSpPr>
        <p:spPr>
          <a:xfrm flipH="false" flipV="false" rot="0">
            <a:off x="1423809" y="6111920"/>
            <a:ext cx="6602343" cy="336119"/>
          </a:xfrm>
          <a:custGeom>
            <a:avLst/>
            <a:gdLst/>
            <a:ahLst/>
            <a:cxnLst/>
            <a:rect r="r" b="b" t="t" l="l"/>
            <a:pathLst>
              <a:path h="336119" w="6602343">
                <a:moveTo>
                  <a:pt x="0" y="0"/>
                </a:moveTo>
                <a:lnTo>
                  <a:pt x="6602344" y="0"/>
                </a:lnTo>
                <a:lnTo>
                  <a:pt x="6602344" y="336120"/>
                </a:lnTo>
                <a:lnTo>
                  <a:pt x="0" y="3361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745465" y="6448040"/>
            <a:ext cx="5034668" cy="2810260"/>
          </a:xfrm>
          <a:custGeom>
            <a:avLst/>
            <a:gdLst/>
            <a:ahLst/>
            <a:cxnLst/>
            <a:rect r="r" b="b" t="t" l="l"/>
            <a:pathLst>
              <a:path h="2810260" w="5034668">
                <a:moveTo>
                  <a:pt x="0" y="0"/>
                </a:moveTo>
                <a:lnTo>
                  <a:pt x="5034668" y="0"/>
                </a:lnTo>
                <a:lnTo>
                  <a:pt x="5034668" y="2810260"/>
                </a:lnTo>
                <a:lnTo>
                  <a:pt x="0" y="28102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091936" y="552280"/>
            <a:ext cx="2843806" cy="1587361"/>
          </a:xfrm>
          <a:custGeom>
            <a:avLst/>
            <a:gdLst/>
            <a:ahLst/>
            <a:cxnLst/>
            <a:rect r="r" b="b" t="t" l="l"/>
            <a:pathLst>
              <a:path h="1587361" w="2843806">
                <a:moveTo>
                  <a:pt x="0" y="0"/>
                </a:moveTo>
                <a:lnTo>
                  <a:pt x="2843807" y="0"/>
                </a:lnTo>
                <a:lnTo>
                  <a:pt x="2843807" y="1587361"/>
                </a:lnTo>
                <a:lnTo>
                  <a:pt x="0" y="15873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423809" y="8936136"/>
            <a:ext cx="4500378" cy="458220"/>
          </a:xfrm>
          <a:custGeom>
            <a:avLst/>
            <a:gdLst/>
            <a:ahLst/>
            <a:cxnLst/>
            <a:rect r="r" b="b" t="t" l="l"/>
            <a:pathLst>
              <a:path h="458220" w="4500378">
                <a:moveTo>
                  <a:pt x="0" y="0"/>
                </a:moveTo>
                <a:lnTo>
                  <a:pt x="4500379" y="0"/>
                </a:lnTo>
                <a:lnTo>
                  <a:pt x="4500379" y="458221"/>
                </a:lnTo>
                <a:lnTo>
                  <a:pt x="0" y="4582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5" id="15"/>
          <p:cNvGrpSpPr/>
          <p:nvPr/>
        </p:nvGrpSpPr>
        <p:grpSpPr>
          <a:xfrm rot="0">
            <a:off x="17579417" y="8585700"/>
            <a:ext cx="1075518" cy="708583"/>
            <a:chOff x="0" y="0"/>
            <a:chExt cx="283264" cy="186623"/>
          </a:xfrm>
        </p:grpSpPr>
        <p:sp>
          <p:nvSpPr>
            <p:cNvPr name="Freeform 16" id="16"/>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17" id="17"/>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18" id="18"/>
          <p:cNvSpPr txBox="true"/>
          <p:nvPr/>
        </p:nvSpPr>
        <p:spPr>
          <a:xfrm rot="0">
            <a:off x="902824" y="2515383"/>
            <a:ext cx="8109354" cy="2253512"/>
          </a:xfrm>
          <a:prstGeom prst="rect">
            <a:avLst/>
          </a:prstGeom>
        </p:spPr>
        <p:txBody>
          <a:bodyPr anchor="t" rtlCol="false" tIns="0" lIns="0" bIns="0" rIns="0">
            <a:spAutoFit/>
          </a:bodyPr>
          <a:lstStyle/>
          <a:p>
            <a:pPr algn="l">
              <a:lnSpc>
                <a:spcPts val="8620"/>
              </a:lnSpc>
            </a:pPr>
            <a:r>
              <a:rPr lang="en-US" sz="8620" b="true">
                <a:solidFill>
                  <a:srgbClr val="FFFFFF"/>
                </a:solidFill>
                <a:latin typeface="Bebas Neue Bold"/>
                <a:ea typeface="Bebas Neue Bold"/>
                <a:cs typeface="Bebas Neue Bold"/>
                <a:sym typeface="Bebas Neue Bold"/>
              </a:rPr>
              <a:t>OmniMart Customer Analytics </a:t>
            </a:r>
          </a:p>
        </p:txBody>
      </p:sp>
      <p:sp>
        <p:nvSpPr>
          <p:cNvPr name="TextBox 19" id="19"/>
          <p:cNvSpPr txBox="true"/>
          <p:nvPr/>
        </p:nvSpPr>
        <p:spPr>
          <a:xfrm rot="0">
            <a:off x="2093392" y="1052441"/>
            <a:ext cx="6117382" cy="447892"/>
          </a:xfrm>
          <a:prstGeom prst="rect">
            <a:avLst/>
          </a:prstGeom>
        </p:spPr>
        <p:txBody>
          <a:bodyPr anchor="t" rtlCol="false" tIns="0" lIns="0" bIns="0" rIns="0">
            <a:spAutoFit/>
          </a:bodyPr>
          <a:lstStyle/>
          <a:p>
            <a:pPr algn="l">
              <a:lnSpc>
                <a:spcPts val="3663"/>
              </a:lnSpc>
              <a:spcBef>
                <a:spcPct val="0"/>
              </a:spcBef>
            </a:pPr>
            <a:r>
              <a:rPr lang="en-US" sz="2616">
                <a:solidFill>
                  <a:srgbClr val="FFFFFF"/>
                </a:solidFill>
                <a:latin typeface="Raleway"/>
                <a:ea typeface="Raleway"/>
                <a:cs typeface="Raleway"/>
                <a:sym typeface="Raleway"/>
              </a:rPr>
              <a:t>MANHATTEN PROJECT : CHALLENGE 1</a:t>
            </a:r>
          </a:p>
        </p:txBody>
      </p:sp>
      <p:sp>
        <p:nvSpPr>
          <p:cNvPr name="TextBox 20" id="20"/>
          <p:cNvSpPr txBox="true"/>
          <p:nvPr/>
        </p:nvSpPr>
        <p:spPr>
          <a:xfrm rot="0">
            <a:off x="2243855" y="9017559"/>
            <a:ext cx="2990767" cy="258025"/>
          </a:xfrm>
          <a:prstGeom prst="rect">
            <a:avLst/>
          </a:prstGeom>
        </p:spPr>
        <p:txBody>
          <a:bodyPr anchor="t" rtlCol="false" tIns="0" lIns="0" bIns="0" rIns="0">
            <a:spAutoFit/>
          </a:bodyPr>
          <a:lstStyle/>
          <a:p>
            <a:pPr algn="l">
              <a:lnSpc>
                <a:spcPts val="2053"/>
              </a:lnSpc>
              <a:spcBef>
                <a:spcPct val="0"/>
              </a:spcBef>
            </a:pPr>
            <a:r>
              <a:rPr lang="en-US" b="true" sz="1466">
                <a:solidFill>
                  <a:srgbClr val="3D2882"/>
                </a:solidFill>
                <a:latin typeface="Raleway Bold"/>
                <a:ea typeface="Raleway Bold"/>
                <a:cs typeface="Raleway Bold"/>
                <a:sym typeface="Raleway Bold"/>
              </a:rPr>
              <a:t>DATA ANALYSIS</a:t>
            </a:r>
          </a:p>
        </p:txBody>
      </p:sp>
      <p:sp>
        <p:nvSpPr>
          <p:cNvPr name="TextBox 21" id="21"/>
          <p:cNvSpPr txBox="true"/>
          <p:nvPr/>
        </p:nvSpPr>
        <p:spPr>
          <a:xfrm rot="0">
            <a:off x="17792856" y="8741720"/>
            <a:ext cx="338855" cy="341206"/>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01</a:t>
            </a:r>
          </a:p>
        </p:txBody>
      </p:sp>
      <p:sp>
        <p:nvSpPr>
          <p:cNvPr name="TextBox 22" id="22"/>
          <p:cNvSpPr txBox="true"/>
          <p:nvPr/>
        </p:nvSpPr>
        <p:spPr>
          <a:xfrm rot="0">
            <a:off x="1423809" y="6864606"/>
            <a:ext cx="7067384" cy="1360419"/>
          </a:xfrm>
          <a:prstGeom prst="rect">
            <a:avLst/>
          </a:prstGeom>
        </p:spPr>
        <p:txBody>
          <a:bodyPr anchor="t" rtlCol="false" tIns="0" lIns="0" bIns="0" rIns="0">
            <a:spAutoFit/>
          </a:bodyPr>
          <a:lstStyle/>
          <a:p>
            <a:pPr algn="l">
              <a:lnSpc>
                <a:spcPts val="2716"/>
              </a:lnSpc>
              <a:spcBef>
                <a:spcPct val="0"/>
              </a:spcBef>
            </a:pPr>
            <a:r>
              <a:rPr lang="en-US" sz="1940">
                <a:solidFill>
                  <a:srgbClr val="FFFFFF"/>
                </a:solidFill>
                <a:latin typeface="Playpen Sans"/>
                <a:ea typeface="Playpen Sans"/>
                <a:cs typeface="Playpen Sans"/>
                <a:sym typeface="Playpen Sans"/>
              </a:rPr>
              <a:t>A COMPREHENSIVE EXPLORATORY DATA ANALYSIS TO OPTIMIZE CUSTOMER EXPERIENCE,  DRIVE SALES GROWTH, AND ENHANCE OPERATIONAL EFFICIENCY ACROSS OMNIMART'S GLOBAL  RETAIL NETWORK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94754" y="6263581"/>
            <a:ext cx="3785031" cy="37850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6235443" y="6263581"/>
            <a:ext cx="3785031" cy="37850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128312" y="6263581"/>
            <a:ext cx="3785031" cy="37850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3939574" y="2139641"/>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243855" y="9017559"/>
            <a:ext cx="2990767" cy="258043"/>
          </a:xfrm>
          <a:prstGeom prst="rect">
            <a:avLst/>
          </a:prstGeom>
        </p:spPr>
        <p:txBody>
          <a:bodyPr anchor="t" rtlCol="false" tIns="0" lIns="0" bIns="0" rIns="0">
            <a:spAutoFit/>
          </a:bodyPr>
          <a:lstStyle/>
          <a:p>
            <a:pPr algn="l">
              <a:lnSpc>
                <a:spcPts val="2053"/>
              </a:lnSpc>
              <a:spcBef>
                <a:spcPct val="0"/>
              </a:spcBef>
            </a:pPr>
            <a:r>
              <a:rPr lang="en-US" b="true" sz="1466">
                <a:solidFill>
                  <a:srgbClr val="3D2882"/>
                </a:solidFill>
                <a:latin typeface="Raleway Bold"/>
                <a:ea typeface="Raleway Bold"/>
                <a:cs typeface="Raleway Bold"/>
                <a:sym typeface="Raleway Bold"/>
              </a:rPr>
              <a:t>WWW.REALLYGREATSITE.COM</a:t>
            </a:r>
          </a:p>
        </p:txBody>
      </p:sp>
      <p:grpSp>
        <p:nvGrpSpPr>
          <p:cNvPr name="Group 13" id="13"/>
          <p:cNvGrpSpPr/>
          <p:nvPr/>
        </p:nvGrpSpPr>
        <p:grpSpPr>
          <a:xfrm rot="0">
            <a:off x="17579417" y="8585700"/>
            <a:ext cx="1075518" cy="708583"/>
            <a:chOff x="0" y="0"/>
            <a:chExt cx="283264" cy="186623"/>
          </a:xfrm>
        </p:grpSpPr>
        <p:sp>
          <p:nvSpPr>
            <p:cNvPr name="Freeform 14" id="1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15" id="1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16" id="16"/>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07</a:t>
            </a:r>
          </a:p>
        </p:txBody>
      </p:sp>
      <p:sp>
        <p:nvSpPr>
          <p:cNvPr name="TextBox 17" id="17"/>
          <p:cNvSpPr txBox="true"/>
          <p:nvPr/>
        </p:nvSpPr>
        <p:spPr>
          <a:xfrm rot="0">
            <a:off x="2156715" y="1026208"/>
            <a:ext cx="5385535" cy="1123704"/>
          </a:xfrm>
          <a:prstGeom prst="rect">
            <a:avLst/>
          </a:prstGeom>
        </p:spPr>
        <p:txBody>
          <a:bodyPr anchor="t" rtlCol="false" tIns="0" lIns="0" bIns="0" rIns="0">
            <a:spAutoFit/>
          </a:bodyPr>
          <a:lstStyle/>
          <a:p>
            <a:pPr algn="ctr">
              <a:lnSpc>
                <a:spcPts val="8315"/>
              </a:lnSpc>
            </a:pPr>
            <a:r>
              <a:rPr lang="en-US" b="true" sz="8315">
                <a:solidFill>
                  <a:srgbClr val="FFFFFF"/>
                </a:solidFill>
                <a:latin typeface="Bebas Neue Bold"/>
                <a:ea typeface="Bebas Neue Bold"/>
                <a:cs typeface="Bebas Neue Bold"/>
                <a:sym typeface="Bebas Neue Bold"/>
              </a:rPr>
              <a:t>product</a:t>
            </a:r>
          </a:p>
        </p:txBody>
      </p:sp>
      <p:sp>
        <p:nvSpPr>
          <p:cNvPr name="TextBox 18" id="18"/>
          <p:cNvSpPr txBox="true"/>
          <p:nvPr/>
        </p:nvSpPr>
        <p:spPr>
          <a:xfrm rot="0">
            <a:off x="6273239" y="1009347"/>
            <a:ext cx="8640104" cy="1123706"/>
          </a:xfrm>
          <a:prstGeom prst="rect">
            <a:avLst/>
          </a:prstGeom>
        </p:spPr>
        <p:txBody>
          <a:bodyPr anchor="t" rtlCol="false" tIns="0" lIns="0" bIns="0" rIns="0">
            <a:spAutoFit/>
          </a:bodyPr>
          <a:lstStyle/>
          <a:p>
            <a:pPr algn="ctr">
              <a:lnSpc>
                <a:spcPts val="8315"/>
              </a:lnSpc>
            </a:pPr>
            <a:r>
              <a:rPr lang="en-US" b="true" sz="8315">
                <a:solidFill>
                  <a:srgbClr val="D563A1"/>
                </a:solidFill>
                <a:latin typeface="Bebas Neue Bold"/>
                <a:ea typeface="Bebas Neue Bold"/>
                <a:cs typeface="Bebas Neue Bold"/>
                <a:sym typeface="Bebas Neue Bold"/>
              </a:rPr>
              <a:t>performance analysis</a:t>
            </a:r>
          </a:p>
        </p:txBody>
      </p:sp>
      <p:sp>
        <p:nvSpPr>
          <p:cNvPr name="TextBox 19" id="19"/>
          <p:cNvSpPr txBox="true"/>
          <p:nvPr/>
        </p:nvSpPr>
        <p:spPr>
          <a:xfrm rot="0">
            <a:off x="2156715" y="7258937"/>
            <a:ext cx="2475395" cy="2150175"/>
          </a:xfrm>
          <a:prstGeom prst="rect">
            <a:avLst/>
          </a:prstGeom>
        </p:spPr>
        <p:txBody>
          <a:bodyPr anchor="t" rtlCol="false" tIns="0" lIns="0" bIns="0" rIns="0">
            <a:spAutoFit/>
          </a:bodyPr>
          <a:lstStyle/>
          <a:p>
            <a:pPr algn="l">
              <a:lnSpc>
                <a:spcPts val="2473"/>
              </a:lnSpc>
            </a:pPr>
            <a:r>
              <a:rPr lang="en-US" sz="1767">
                <a:solidFill>
                  <a:srgbClr val="FFFFFF"/>
                </a:solidFill>
                <a:latin typeface="Canva Sans"/>
                <a:ea typeface="Canva Sans"/>
                <a:cs typeface="Canva Sans"/>
                <a:sym typeface="Canva Sans"/>
              </a:rPr>
              <a:t>Identify highest-revenue categories and brands with  strong customer ratings and consistent sales growth.</a:t>
            </a:r>
          </a:p>
          <a:p>
            <a:pPr algn="l">
              <a:lnSpc>
                <a:spcPts val="2473"/>
              </a:lnSpc>
              <a:spcBef>
                <a:spcPct val="0"/>
              </a:spcBef>
            </a:pPr>
          </a:p>
        </p:txBody>
      </p:sp>
      <p:sp>
        <p:nvSpPr>
          <p:cNvPr name="TextBox 20" id="20"/>
          <p:cNvSpPr txBox="true"/>
          <p:nvPr/>
        </p:nvSpPr>
        <p:spPr>
          <a:xfrm rot="0">
            <a:off x="7014284" y="7424196"/>
            <a:ext cx="2447426" cy="2135729"/>
          </a:xfrm>
          <a:prstGeom prst="rect">
            <a:avLst/>
          </a:prstGeom>
        </p:spPr>
        <p:txBody>
          <a:bodyPr anchor="t" rtlCol="false" tIns="0" lIns="0" bIns="0" rIns="0">
            <a:spAutoFit/>
          </a:bodyPr>
          <a:lstStyle/>
          <a:p>
            <a:pPr algn="l">
              <a:lnSpc>
                <a:spcPts val="2445"/>
              </a:lnSpc>
            </a:pPr>
            <a:r>
              <a:rPr lang="en-US" sz="1747">
                <a:solidFill>
                  <a:srgbClr val="FFFFFF"/>
                </a:solidFill>
                <a:latin typeface="Raleway"/>
                <a:ea typeface="Raleway"/>
                <a:cs typeface="Raleway"/>
                <a:sym typeface="Raleway"/>
              </a:rPr>
              <a:t>Correlate feedback scores with purchase frequency to  understand quality perception impact on loyalty.</a:t>
            </a:r>
          </a:p>
          <a:p>
            <a:pPr algn="l">
              <a:lnSpc>
                <a:spcPts val="2445"/>
              </a:lnSpc>
              <a:spcBef>
                <a:spcPct val="0"/>
              </a:spcBef>
            </a:pPr>
          </a:p>
        </p:txBody>
      </p:sp>
      <p:sp>
        <p:nvSpPr>
          <p:cNvPr name="TextBox 21" id="21"/>
          <p:cNvSpPr txBox="true"/>
          <p:nvPr/>
        </p:nvSpPr>
        <p:spPr>
          <a:xfrm rot="0">
            <a:off x="11801916" y="7576596"/>
            <a:ext cx="2600824" cy="1942023"/>
          </a:xfrm>
          <a:prstGeom prst="rect">
            <a:avLst/>
          </a:prstGeom>
        </p:spPr>
        <p:txBody>
          <a:bodyPr anchor="t" rtlCol="false" tIns="0" lIns="0" bIns="0" rIns="0">
            <a:spAutoFit/>
          </a:bodyPr>
          <a:lstStyle/>
          <a:p>
            <a:pPr algn="l">
              <a:lnSpc>
                <a:spcPts val="2599"/>
              </a:lnSpc>
            </a:pPr>
            <a:r>
              <a:rPr lang="en-US" sz="1856">
                <a:solidFill>
                  <a:srgbClr val="FFFFFF"/>
                </a:solidFill>
                <a:latin typeface="Raleway"/>
                <a:ea typeface="Raleway"/>
                <a:cs typeface="Raleway"/>
                <a:sym typeface="Raleway"/>
              </a:rPr>
              <a:t>Map product preferences to customer segments for  targeted inventory and marketing strategies.</a:t>
            </a:r>
          </a:p>
          <a:p>
            <a:pPr algn="l">
              <a:lnSpc>
                <a:spcPts val="2599"/>
              </a:lnSpc>
              <a:spcBef>
                <a:spcPct val="0"/>
              </a:spcBef>
            </a:pPr>
          </a:p>
        </p:txBody>
      </p:sp>
      <p:sp>
        <p:nvSpPr>
          <p:cNvPr name="Freeform 22" id="22"/>
          <p:cNvSpPr/>
          <p:nvPr/>
        </p:nvSpPr>
        <p:spPr>
          <a:xfrm flipH="false" flipV="false" rot="0">
            <a:off x="14913343" y="2275928"/>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2156715" y="6742593"/>
            <a:ext cx="2437823" cy="719704"/>
          </a:xfrm>
          <a:prstGeom prst="rect">
            <a:avLst/>
          </a:prstGeom>
        </p:spPr>
        <p:txBody>
          <a:bodyPr anchor="t" rtlCol="false" tIns="0" lIns="0" bIns="0" rIns="0">
            <a:spAutoFit/>
          </a:bodyPr>
          <a:lstStyle/>
          <a:p>
            <a:pPr algn="l">
              <a:lnSpc>
                <a:spcPts val="2856"/>
              </a:lnSpc>
            </a:pPr>
            <a:r>
              <a:rPr lang="en-US" sz="2040" b="true">
                <a:solidFill>
                  <a:srgbClr val="D563A1"/>
                </a:solidFill>
                <a:latin typeface="Raleway Bold"/>
                <a:ea typeface="Raleway Bold"/>
                <a:cs typeface="Raleway Bold"/>
                <a:sym typeface="Raleway Bold"/>
              </a:rPr>
              <a:t>Top Performers</a:t>
            </a:r>
          </a:p>
          <a:p>
            <a:pPr algn="l">
              <a:lnSpc>
                <a:spcPts val="2856"/>
              </a:lnSpc>
              <a:spcBef>
                <a:spcPct val="0"/>
              </a:spcBef>
            </a:pPr>
          </a:p>
        </p:txBody>
      </p:sp>
      <p:sp>
        <p:nvSpPr>
          <p:cNvPr name="TextBox 24" id="24"/>
          <p:cNvSpPr txBox="true"/>
          <p:nvPr/>
        </p:nvSpPr>
        <p:spPr>
          <a:xfrm rot="0">
            <a:off x="11658774" y="6936050"/>
            <a:ext cx="2743966" cy="719704"/>
          </a:xfrm>
          <a:prstGeom prst="rect">
            <a:avLst/>
          </a:prstGeom>
        </p:spPr>
        <p:txBody>
          <a:bodyPr anchor="t" rtlCol="false" tIns="0" lIns="0" bIns="0" rIns="0">
            <a:spAutoFit/>
          </a:bodyPr>
          <a:lstStyle/>
          <a:p>
            <a:pPr algn="l">
              <a:lnSpc>
                <a:spcPts val="2856"/>
              </a:lnSpc>
            </a:pPr>
            <a:r>
              <a:rPr lang="en-US" sz="2040" b="true">
                <a:solidFill>
                  <a:srgbClr val="D563A1"/>
                </a:solidFill>
                <a:latin typeface="Raleway Bold"/>
                <a:ea typeface="Raleway Bold"/>
                <a:cs typeface="Raleway Bold"/>
                <a:sym typeface="Raleway Bold"/>
              </a:rPr>
              <a:t>Segment Preferences</a:t>
            </a:r>
          </a:p>
          <a:p>
            <a:pPr algn="l">
              <a:lnSpc>
                <a:spcPts val="2856"/>
              </a:lnSpc>
              <a:spcBef>
                <a:spcPct val="0"/>
              </a:spcBef>
            </a:pPr>
          </a:p>
        </p:txBody>
      </p:sp>
      <p:sp>
        <p:nvSpPr>
          <p:cNvPr name="TextBox 25" id="25"/>
          <p:cNvSpPr txBox="true"/>
          <p:nvPr/>
        </p:nvSpPr>
        <p:spPr>
          <a:xfrm rot="0">
            <a:off x="6805845" y="6961960"/>
            <a:ext cx="3091903" cy="357754"/>
          </a:xfrm>
          <a:prstGeom prst="rect">
            <a:avLst/>
          </a:prstGeom>
        </p:spPr>
        <p:txBody>
          <a:bodyPr anchor="t" rtlCol="false" tIns="0" lIns="0" bIns="0" rIns="0">
            <a:spAutoFit/>
          </a:bodyPr>
          <a:lstStyle/>
          <a:p>
            <a:pPr algn="l">
              <a:lnSpc>
                <a:spcPts val="2856"/>
              </a:lnSpc>
              <a:spcBef>
                <a:spcPct val="0"/>
              </a:spcBef>
            </a:pPr>
            <a:r>
              <a:rPr lang="en-US" b="true" sz="2040">
                <a:solidFill>
                  <a:srgbClr val="D563A1"/>
                </a:solidFill>
                <a:latin typeface="Raleway Bold"/>
                <a:ea typeface="Raleway Bold"/>
                <a:cs typeface="Raleway Bold"/>
                <a:sym typeface="Raleway Bold"/>
              </a:rPr>
              <a:t>Customer Satisfraction</a:t>
            </a:r>
          </a:p>
        </p:txBody>
      </p:sp>
      <p:sp>
        <p:nvSpPr>
          <p:cNvPr name="TextBox 26" id="26"/>
          <p:cNvSpPr txBox="true"/>
          <p:nvPr/>
        </p:nvSpPr>
        <p:spPr>
          <a:xfrm rot="0">
            <a:off x="618564" y="2218778"/>
            <a:ext cx="5854839"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Category Performance Insights</a:t>
            </a:r>
          </a:p>
          <a:p>
            <a:pPr algn="ctr">
              <a:lnSpc>
                <a:spcPts val="4007"/>
              </a:lnSpc>
            </a:pPr>
          </a:p>
        </p:txBody>
      </p:sp>
      <p:sp>
        <p:nvSpPr>
          <p:cNvPr name="TextBox 27" id="27"/>
          <p:cNvSpPr txBox="true"/>
          <p:nvPr/>
        </p:nvSpPr>
        <p:spPr>
          <a:xfrm rot="0">
            <a:off x="1028700" y="3107847"/>
            <a:ext cx="15173554" cy="3031058"/>
          </a:xfrm>
          <a:prstGeom prst="rect">
            <a:avLst/>
          </a:prstGeom>
        </p:spPr>
        <p:txBody>
          <a:bodyPr anchor="t" rtlCol="false" tIns="0" lIns="0" bIns="0" rIns="0">
            <a:spAutoFit/>
          </a:bodyPr>
          <a:lstStyle/>
          <a:p>
            <a:pPr algn="l">
              <a:lnSpc>
                <a:spcPts val="3033"/>
              </a:lnSpc>
            </a:pPr>
            <a:r>
              <a:rPr lang="en-US" sz="2167">
                <a:solidFill>
                  <a:srgbClr val="FFFFFF"/>
                </a:solidFill>
                <a:latin typeface="Canva Sans"/>
                <a:ea typeface="Canva Sans"/>
                <a:cs typeface="Canva Sans"/>
                <a:sym typeface="Canva Sans"/>
              </a:rPr>
              <a:t>Our product analysis reveals critical insights into category performance, brand preferences,  and customer satisfaction levels. By examining sales volumes alongside customer feedback  ratings, we can identify products that drive both revenue and customer loyalty.</a:t>
            </a:r>
          </a:p>
          <a:p>
            <a:pPr algn="l">
              <a:lnSpc>
                <a:spcPts val="3033"/>
              </a:lnSpc>
            </a:pPr>
          </a:p>
          <a:p>
            <a:pPr algn="l">
              <a:lnSpc>
                <a:spcPts val="3033"/>
              </a:lnSpc>
            </a:pPr>
          </a:p>
          <a:p>
            <a:pPr algn="l">
              <a:lnSpc>
                <a:spcPts val="3033"/>
              </a:lnSpc>
            </a:pPr>
            <a:r>
              <a:rPr lang="en-US" sz="2167">
                <a:solidFill>
                  <a:srgbClr val="FFFFFF"/>
                </a:solidFill>
                <a:latin typeface="Canva Sans"/>
                <a:ea typeface="Canva Sans"/>
                <a:cs typeface="Canva Sans"/>
                <a:sym typeface="Canva Sans"/>
              </a:rPr>
              <a:t>Specialattention will be paid to underperformingcategories that may benefit from strategic  repositioning, pricing adjustments, or promotional campaigns to boost visibility and sales  performance.</a:t>
            </a:r>
          </a:p>
          <a:p>
            <a:pPr algn="l">
              <a:lnSpc>
                <a:spcPts val="3033"/>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2818" y="1028700"/>
            <a:ext cx="472586" cy="472586"/>
          </a:xfrm>
          <a:custGeom>
            <a:avLst/>
            <a:gdLst/>
            <a:ahLst/>
            <a:cxnLst/>
            <a:rect r="r" b="b" t="t" l="l"/>
            <a:pathLst>
              <a:path h="472586" w="472586">
                <a:moveTo>
                  <a:pt x="0" y="0"/>
                </a:moveTo>
                <a:lnTo>
                  <a:pt x="472586" y="0"/>
                </a:lnTo>
                <a:lnTo>
                  <a:pt x="472586" y="472586"/>
                </a:lnTo>
                <a:lnTo>
                  <a:pt x="0" y="472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6" id="6"/>
          <p:cNvSpPr txBox="true"/>
          <p:nvPr/>
        </p:nvSpPr>
        <p:spPr>
          <a:xfrm rot="0">
            <a:off x="639111" y="2095791"/>
            <a:ext cx="12247789" cy="6489909"/>
          </a:xfrm>
          <a:prstGeom prst="rect">
            <a:avLst/>
          </a:prstGeom>
        </p:spPr>
        <p:txBody>
          <a:bodyPr anchor="t" rtlCol="false" tIns="0" lIns="0" bIns="0" rIns="0">
            <a:spAutoFit/>
          </a:bodyPr>
          <a:lstStyle/>
          <a:p>
            <a:pPr algn="l">
              <a:lnSpc>
                <a:spcPts val="2371"/>
              </a:lnSpc>
            </a:pPr>
            <a:r>
              <a:rPr lang="en-US" sz="1694" b="true">
                <a:solidFill>
                  <a:srgbClr val="FFFFFF"/>
                </a:solidFill>
                <a:latin typeface="Canva Sans Bold"/>
                <a:ea typeface="Canva Sans Bold"/>
                <a:cs typeface="Canva Sans Bold"/>
                <a:sym typeface="Canva Sans Bold"/>
              </a:rPr>
              <a:t>Top</a:t>
            </a:r>
            <a:r>
              <a:rPr lang="en-US" b="true" sz="1694">
                <a:solidFill>
                  <a:srgbClr val="FFFFFF"/>
                </a:solidFill>
                <a:latin typeface="Canva Sans Bold"/>
                <a:ea typeface="Canva Sans Bold"/>
                <a:cs typeface="Canva Sans Bold"/>
                <a:sym typeface="Canva Sans Bold"/>
              </a:rPr>
              <a:t> 10 Product Brands by Count</a:t>
            </a:r>
          </a:p>
          <a:p>
            <a:pPr algn="l" marL="365771" indent="-182885" lvl="1">
              <a:lnSpc>
                <a:spcPts val="2371"/>
              </a:lnSpc>
              <a:buFont typeface="Arial"/>
              <a:buChar char="•"/>
            </a:pPr>
            <a:r>
              <a:rPr lang="en-US" b="true" sz="1694">
                <a:solidFill>
                  <a:srgbClr val="FFFFFF"/>
                </a:solidFill>
                <a:latin typeface="Canva Sans Bold"/>
                <a:ea typeface="Canva Sans Bold"/>
                <a:cs typeface="Canva Sans Bold"/>
                <a:sym typeface="Canva Sans Bold"/>
              </a:rPr>
              <a:t>Key Insight</a:t>
            </a:r>
            <a:r>
              <a:rPr lang="en-US" sz="1694">
                <a:solidFill>
                  <a:srgbClr val="FFFFFF"/>
                </a:solidFill>
                <a:latin typeface="Canva Sans"/>
                <a:ea typeface="Canva Sans"/>
                <a:cs typeface="Canva Sans"/>
                <a:sym typeface="Canva Sans"/>
              </a:rPr>
              <a:t>: This chart confirms the dominance of fast-moving consumer  goods (FMCG) and apparel brands, with a surprising shift in the top  position.</a:t>
            </a:r>
          </a:p>
          <a:p>
            <a:pPr algn="l" marL="365771" indent="-182885" lvl="1">
              <a:lnSpc>
                <a:spcPts val="2371"/>
              </a:lnSpc>
              <a:buFont typeface="Arial"/>
              <a:buChar char="•"/>
            </a:pPr>
          </a:p>
          <a:p>
            <a:pPr algn="l" marL="365771" indent="-182885" lvl="1">
              <a:lnSpc>
                <a:spcPts val="2371"/>
              </a:lnSpc>
              <a:buFont typeface="Arial"/>
              <a:buChar char="•"/>
            </a:pPr>
            <a:r>
              <a:rPr lang="en-US" b="true" sz="1694">
                <a:solidFill>
                  <a:srgbClr val="FFFFFF"/>
                </a:solidFill>
                <a:latin typeface="Canva Sans Bold"/>
                <a:ea typeface="Canva Sans Bold"/>
                <a:cs typeface="Canva Sans Bold"/>
                <a:sym typeface="Canva Sans Bold"/>
              </a:rPr>
              <a:t>New Top Brand</a:t>
            </a:r>
            <a:r>
              <a:rPr lang="en-US" sz="1694">
                <a:solidFill>
                  <a:srgbClr val="FFFFFF"/>
                </a:solidFill>
                <a:latin typeface="Canva Sans"/>
                <a:ea typeface="Canva Sans"/>
                <a:cs typeface="Canva Sans"/>
                <a:sym typeface="Canva Sans"/>
              </a:rPr>
              <a:t>: Sony appears as the number one brand by number of  purchases. This isa significant</a:t>
            </a:r>
            <a:r>
              <a:rPr lang="en-US" sz="1694">
                <a:solidFill>
                  <a:srgbClr val="FFFFFF"/>
                </a:solidFill>
                <a:latin typeface="Canva Sans"/>
                <a:ea typeface="Canva Sans"/>
                <a:cs typeface="Canva Sans"/>
                <a:sym typeface="Canva Sans"/>
              </a:rPr>
              <a:t> change from the previous brand chart and  suggests that smaller electronics (like headphones, accessories, or  games) </a:t>
            </a:r>
            <a:r>
              <a:rPr lang="en-US" sz="1694">
                <a:solidFill>
                  <a:srgbClr val="FFFFFF"/>
                </a:solidFill>
                <a:latin typeface="Canva Sans"/>
                <a:ea typeface="Canva Sans"/>
                <a:cs typeface="Canva Sans"/>
                <a:sym typeface="Canva Sans"/>
              </a:rPr>
              <a:t>a</a:t>
            </a:r>
            <a:r>
              <a:rPr lang="en-US" sz="1694">
                <a:solidFill>
                  <a:srgbClr val="FFFFFF"/>
                </a:solidFill>
                <a:latin typeface="Canva Sans"/>
                <a:ea typeface="Canva Sans"/>
                <a:cs typeface="Canva Sans"/>
                <a:sym typeface="Canva Sans"/>
              </a:rPr>
              <a:t>re sell</a:t>
            </a:r>
            <a:r>
              <a:rPr lang="en-US" sz="1694">
                <a:solidFill>
                  <a:srgbClr val="FFFFFF"/>
                </a:solidFill>
                <a:latin typeface="Canva Sans"/>
                <a:ea typeface="Canva Sans"/>
                <a:cs typeface="Canva Sans"/>
                <a:sym typeface="Canva Sans"/>
              </a:rPr>
              <a:t>ing i</a:t>
            </a:r>
            <a:r>
              <a:rPr lang="en-US" sz="1694">
                <a:solidFill>
                  <a:srgbClr val="FFFFFF"/>
                </a:solidFill>
                <a:latin typeface="Canva Sans"/>
                <a:ea typeface="Canva Sans"/>
                <a:cs typeface="Canva Sans"/>
                <a:sym typeface="Canva Sans"/>
              </a:rPr>
              <a:t>n enormou</a:t>
            </a:r>
            <a:r>
              <a:rPr lang="en-US" sz="1694">
                <a:solidFill>
                  <a:srgbClr val="FFFFFF"/>
                </a:solidFill>
                <a:latin typeface="Canva Sans"/>
                <a:ea typeface="Canva Sans"/>
                <a:cs typeface="Canva Sans"/>
                <a:sym typeface="Canva Sans"/>
              </a:rPr>
              <a:t>s</a:t>
            </a:r>
            <a:r>
              <a:rPr lang="en-US" sz="1694">
                <a:solidFill>
                  <a:srgbClr val="FFFFFF"/>
                </a:solidFill>
                <a:latin typeface="Canva Sans"/>
                <a:ea typeface="Canva Sans"/>
                <a:cs typeface="Canva Sans"/>
                <a:sym typeface="Canva Sans"/>
              </a:rPr>
              <a:t> volume, even if </a:t>
            </a:r>
            <a:r>
              <a:rPr lang="en-US" sz="1694">
                <a:solidFill>
                  <a:srgbClr val="FFFFFF"/>
                </a:solidFill>
                <a:latin typeface="Canva Sans"/>
                <a:ea typeface="Canva Sans"/>
                <a:cs typeface="Canva Sans"/>
                <a:sym typeface="Canva Sans"/>
              </a:rPr>
              <a:t>t</a:t>
            </a:r>
            <a:r>
              <a:rPr lang="en-US" sz="1694">
                <a:solidFill>
                  <a:srgbClr val="FFFFFF"/>
                </a:solidFill>
                <a:latin typeface="Canva Sans"/>
                <a:ea typeface="Canva Sans"/>
                <a:cs typeface="Canva Sans"/>
                <a:sym typeface="Canva Sans"/>
              </a:rPr>
              <a:t>hei</a:t>
            </a:r>
            <a:r>
              <a:rPr lang="en-US" sz="1694">
                <a:solidFill>
                  <a:srgbClr val="FFFFFF"/>
                </a:solidFill>
                <a:latin typeface="Canva Sans"/>
                <a:ea typeface="Canva Sans"/>
                <a:cs typeface="Canva Sans"/>
                <a:sym typeface="Canva Sans"/>
              </a:rPr>
              <a:t>r</a:t>
            </a:r>
            <a:r>
              <a:rPr lang="en-US" sz="1694">
                <a:solidFill>
                  <a:srgbClr val="FFFFFF"/>
                </a:solidFill>
                <a:latin typeface="Canva Sans"/>
                <a:ea typeface="Canva Sans"/>
                <a:cs typeface="Canva Sans"/>
                <a:sym typeface="Canva Sans"/>
              </a:rPr>
              <a:t> </a:t>
            </a:r>
            <a:r>
              <a:rPr lang="en-US" sz="1694">
                <a:solidFill>
                  <a:srgbClr val="FFFFFF"/>
                </a:solidFill>
                <a:latin typeface="Canva Sans"/>
                <a:ea typeface="Canva Sans"/>
                <a:cs typeface="Canva Sans"/>
                <a:sym typeface="Canva Sans"/>
              </a:rPr>
              <a:t>i</a:t>
            </a:r>
            <a:r>
              <a:rPr lang="en-US" sz="1694">
                <a:solidFill>
                  <a:srgbClr val="FFFFFF"/>
                </a:solidFill>
                <a:latin typeface="Canva Sans"/>
                <a:ea typeface="Canva Sans"/>
                <a:cs typeface="Canva Sans"/>
                <a:sym typeface="Canva Sans"/>
              </a:rPr>
              <a:t>ndivid</a:t>
            </a:r>
            <a:r>
              <a:rPr lang="en-US" sz="1694">
                <a:solidFill>
                  <a:srgbClr val="FFFFFF"/>
                </a:solidFill>
                <a:latin typeface="Canva Sans"/>
                <a:ea typeface="Canva Sans"/>
                <a:cs typeface="Canva Sans"/>
                <a:sym typeface="Canva Sans"/>
              </a:rPr>
              <a:t>u</a:t>
            </a:r>
            <a:r>
              <a:rPr lang="en-US" sz="1694">
                <a:solidFill>
                  <a:srgbClr val="FFFFFF"/>
                </a:solidFill>
                <a:latin typeface="Canva Sans"/>
                <a:ea typeface="Canva Sans"/>
                <a:cs typeface="Canva Sans"/>
                <a:sym typeface="Canva Sans"/>
              </a:rPr>
              <a:t>al  transac</a:t>
            </a:r>
            <a:r>
              <a:rPr lang="en-US" sz="1694">
                <a:solidFill>
                  <a:srgbClr val="FFFFFF"/>
                </a:solidFill>
                <a:latin typeface="Canva Sans"/>
                <a:ea typeface="Canva Sans"/>
                <a:cs typeface="Canva Sans"/>
                <a:sym typeface="Canva Sans"/>
              </a:rPr>
              <a:t>tion</a:t>
            </a:r>
            <a:r>
              <a:rPr lang="en-US" sz="1694">
                <a:solidFill>
                  <a:srgbClr val="FFFFFF"/>
                </a:solidFill>
                <a:latin typeface="Canva Sans"/>
                <a:ea typeface="Canva Sans"/>
                <a:cs typeface="Canva Sans"/>
                <a:sym typeface="Canva Sans"/>
              </a:rPr>
              <a:t> value is lower than large appliances.</a:t>
            </a:r>
          </a:p>
          <a:p>
            <a:pPr algn="l">
              <a:lnSpc>
                <a:spcPts val="2371"/>
              </a:lnSpc>
            </a:pPr>
          </a:p>
          <a:p>
            <a:pPr algn="l" marL="365771" indent="-182885" lvl="1">
              <a:lnSpc>
                <a:spcPts val="2371"/>
              </a:lnSpc>
              <a:buFont typeface="Arial"/>
              <a:buChar char="•"/>
            </a:pPr>
            <a:r>
              <a:rPr lang="en-US" b="true" sz="1694">
                <a:solidFill>
                  <a:srgbClr val="FFFFFF"/>
                </a:solidFill>
                <a:latin typeface="Canva Sans Bold"/>
                <a:ea typeface="Canva Sans Bold"/>
                <a:cs typeface="Canva Sans Bold"/>
                <a:sym typeface="Canva Sans Bold"/>
              </a:rPr>
              <a:t>Consistent Performers</a:t>
            </a:r>
            <a:r>
              <a:rPr lang="en-US" sz="1694">
                <a:solidFill>
                  <a:srgbClr val="FFFFFF"/>
                </a:solidFill>
                <a:latin typeface="Canva Sans"/>
                <a:ea typeface="Canva Sans"/>
                <a:cs typeface="Canva Sans"/>
                <a:sym typeface="Canva Sans"/>
              </a:rPr>
              <a:t>: Adidas, Samsung, Coca-Cola, Nike, and</a:t>
            </a:r>
          </a:p>
          <a:p>
            <a:pPr algn="l" marL="365771" indent="-182885" lvl="1">
              <a:lnSpc>
                <a:spcPts val="2371"/>
              </a:lnSpc>
              <a:buFont typeface="Arial"/>
              <a:buChar char="•"/>
            </a:pPr>
            <a:r>
              <a:rPr lang="en-US" sz="1694">
                <a:solidFill>
                  <a:srgbClr val="FFFFFF"/>
                </a:solidFill>
                <a:latin typeface="Canva Sans"/>
                <a:ea typeface="Canva Sans"/>
                <a:cs typeface="Canva Sans"/>
                <a:sym typeface="Canva Sans"/>
              </a:rPr>
              <a:t>Zara remain in the top tier, confirming their crucial role in your product  mix. The presence of Random House (publishing) also remains strong.</a:t>
            </a:r>
          </a:p>
          <a:p>
            <a:pPr algn="l">
              <a:lnSpc>
                <a:spcPts val="2371"/>
              </a:lnSpc>
            </a:pPr>
          </a:p>
          <a:p>
            <a:pPr algn="l" marL="365771" indent="-182885" lvl="1">
              <a:lnSpc>
                <a:spcPts val="2371"/>
              </a:lnSpc>
              <a:buFont typeface="Arial"/>
              <a:buChar char="•"/>
            </a:pPr>
            <a:r>
              <a:rPr lang="en-US" b="true" sz="1694">
                <a:solidFill>
                  <a:srgbClr val="FFFFFF"/>
                </a:solidFill>
                <a:latin typeface="Canva Sans Bold"/>
                <a:ea typeface="Canva Sans Bold"/>
                <a:cs typeface="Canva Sans Bold"/>
                <a:sym typeface="Canva Sans Bold"/>
              </a:rPr>
              <a:t>Data Note</a:t>
            </a:r>
            <a:r>
              <a:rPr lang="en-US" sz="1694">
                <a:solidFill>
                  <a:srgbClr val="FFFFFF"/>
                </a:solidFill>
                <a:latin typeface="Canva Sans"/>
                <a:ea typeface="Canva Sans"/>
                <a:cs typeface="Canva Sans"/>
                <a:sym typeface="Canva Sans"/>
              </a:rPr>
              <a:t>: There seems to be a slight discrepancy with the previous  brand data (e.g., "Rapsi" might be a typo for "Pepsi",and "Nestle" is  missing from this top 10 list). This could be due to different time frames  or data segmentation. It's important toclarify this with the data source.</a:t>
            </a:r>
          </a:p>
          <a:p>
            <a:pPr algn="l">
              <a:lnSpc>
                <a:spcPts val="2371"/>
              </a:lnSpc>
            </a:pPr>
          </a:p>
          <a:p>
            <a:pPr algn="l" marL="365771" indent="-182885" lvl="1">
              <a:lnSpc>
                <a:spcPts val="2371"/>
              </a:lnSpc>
              <a:buFont typeface="Arial"/>
              <a:buChar char="•"/>
            </a:pPr>
            <a:r>
              <a:rPr lang="en-US" b="true" sz="1694">
                <a:solidFill>
                  <a:srgbClr val="FFFFFF"/>
                </a:solidFill>
                <a:latin typeface="Canva Sans Bold"/>
                <a:ea typeface="Canva Sans Bold"/>
                <a:cs typeface="Canva Sans Bold"/>
                <a:sym typeface="Canva Sans Bold"/>
              </a:rPr>
              <a:t>Conclusion</a:t>
            </a:r>
            <a:r>
              <a:rPr lang="en-US" sz="1694">
                <a:solidFill>
                  <a:srgbClr val="FFFFFF"/>
                </a:solidFill>
                <a:latin typeface="Canva Sans"/>
                <a:ea typeface="Canva Sans"/>
                <a:cs typeface="Canva Sans"/>
                <a:sym typeface="Canva Sans"/>
              </a:rPr>
              <a:t>: The brand portfolio is strong across electronics, apparel,  beverages, and books. The rise of Sony to the top indicates that  electronics, particularly smaller, more affordable items, are a massive  volume driver for thebusiness.</a:t>
            </a:r>
          </a:p>
          <a:p>
            <a:pPr algn="l">
              <a:lnSpc>
                <a:spcPts val="2371"/>
              </a:lnSpc>
            </a:pPr>
          </a:p>
          <a:p>
            <a:pPr algn="l">
              <a:lnSpc>
                <a:spcPts val="2371"/>
              </a:lnSpc>
            </a:pPr>
          </a:p>
          <a:p>
            <a:pPr algn="ctr">
              <a:lnSpc>
                <a:spcPts val="2371"/>
              </a:lnSpc>
            </a:pPr>
          </a:p>
        </p:txBody>
      </p:sp>
      <p:sp>
        <p:nvSpPr>
          <p:cNvPr name="Freeform 7" id="7"/>
          <p:cNvSpPr/>
          <p:nvPr/>
        </p:nvSpPr>
        <p:spPr>
          <a:xfrm flipH="false" flipV="false" rot="0">
            <a:off x="13079636" y="1501286"/>
            <a:ext cx="4905957" cy="3626711"/>
          </a:xfrm>
          <a:custGeom>
            <a:avLst/>
            <a:gdLst/>
            <a:ahLst/>
            <a:cxnLst/>
            <a:rect r="r" b="b" t="t" l="l"/>
            <a:pathLst>
              <a:path h="3626711" w="4905957">
                <a:moveTo>
                  <a:pt x="0" y="0"/>
                </a:moveTo>
                <a:lnTo>
                  <a:pt x="4905957" y="0"/>
                </a:lnTo>
                <a:lnTo>
                  <a:pt x="4905957" y="3626711"/>
                </a:lnTo>
                <a:lnTo>
                  <a:pt x="0" y="3626711"/>
                </a:lnTo>
                <a:lnTo>
                  <a:pt x="0" y="0"/>
                </a:lnTo>
                <a:close/>
              </a:path>
            </a:pathLst>
          </a:custGeom>
          <a:blipFill>
            <a:blip r:embed="rId4"/>
            <a:stretch>
              <a:fillRect l="-188529" t="-66752" r="-28469" b="-74454"/>
            </a:stretch>
          </a:blipFill>
        </p:spPr>
      </p:sp>
      <p:sp>
        <p:nvSpPr>
          <p:cNvPr name="Freeform 8" id="8"/>
          <p:cNvSpPr/>
          <p:nvPr/>
        </p:nvSpPr>
        <p:spPr>
          <a:xfrm flipH="false" flipV="false" rot="0">
            <a:off x="13627649" y="5604247"/>
            <a:ext cx="3809931" cy="4557541"/>
          </a:xfrm>
          <a:custGeom>
            <a:avLst/>
            <a:gdLst/>
            <a:ahLst/>
            <a:cxnLst/>
            <a:rect r="r" b="b" t="t" l="l"/>
            <a:pathLst>
              <a:path h="4557541" w="3809931">
                <a:moveTo>
                  <a:pt x="0" y="0"/>
                </a:moveTo>
                <a:lnTo>
                  <a:pt x="3809931" y="0"/>
                </a:lnTo>
                <a:lnTo>
                  <a:pt x="3809931" y="4557541"/>
                </a:lnTo>
                <a:lnTo>
                  <a:pt x="0" y="4557541"/>
                </a:lnTo>
                <a:lnTo>
                  <a:pt x="0" y="0"/>
                </a:lnTo>
                <a:close/>
              </a:path>
            </a:pathLst>
          </a:custGeom>
          <a:blipFill>
            <a:blip r:embed="rId5"/>
            <a:stretch>
              <a:fillRect l="-202130" t="-30562" r="-45913" b="-33097"/>
            </a:stretch>
          </a:blipFill>
        </p:spPr>
      </p:sp>
      <p:sp>
        <p:nvSpPr>
          <p:cNvPr name="TextBox 9" id="9"/>
          <p:cNvSpPr txBox="true"/>
          <p:nvPr/>
        </p:nvSpPr>
        <p:spPr>
          <a:xfrm rot="0">
            <a:off x="875404" y="971550"/>
            <a:ext cx="6463809"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Top Brands and Ratings</a:t>
            </a:r>
          </a:p>
          <a:p>
            <a:pPr algn="ctr">
              <a:lnSpc>
                <a:spcPts val="4007"/>
              </a:lnSpc>
            </a:pPr>
          </a:p>
        </p:txBody>
      </p:sp>
      <p:sp>
        <p:nvSpPr>
          <p:cNvPr name="TextBox 10" id="10"/>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08</a:t>
            </a:r>
          </a:p>
        </p:txBody>
      </p:sp>
      <p:sp>
        <p:nvSpPr>
          <p:cNvPr name="TextBox 11" id="11"/>
          <p:cNvSpPr txBox="true"/>
          <p:nvPr/>
        </p:nvSpPr>
        <p:spPr>
          <a:xfrm rot="0">
            <a:off x="4301839" y="344939"/>
            <a:ext cx="10818716" cy="683761"/>
          </a:xfrm>
          <a:prstGeom prst="rect">
            <a:avLst/>
          </a:prstGeom>
        </p:spPr>
        <p:txBody>
          <a:bodyPr anchor="t" rtlCol="false" tIns="0" lIns="0" bIns="0" rIns="0">
            <a:spAutoFit/>
          </a:bodyPr>
          <a:lstStyle/>
          <a:p>
            <a:pPr algn="l">
              <a:lnSpc>
                <a:spcPts val="5169"/>
              </a:lnSpc>
            </a:pPr>
            <a:r>
              <a:rPr lang="en-US" sz="5169" b="true">
                <a:solidFill>
                  <a:srgbClr val="F2E982"/>
                </a:solidFill>
                <a:latin typeface="B612 Bold"/>
                <a:ea typeface="B612 Bold"/>
                <a:cs typeface="B612 Bold"/>
                <a:sym typeface="B612 Bold"/>
              </a:rPr>
              <a:t>Product Performance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2818" y="1028700"/>
            <a:ext cx="472586" cy="472586"/>
          </a:xfrm>
          <a:custGeom>
            <a:avLst/>
            <a:gdLst/>
            <a:ahLst/>
            <a:cxnLst/>
            <a:rect r="r" b="b" t="t" l="l"/>
            <a:pathLst>
              <a:path h="472586" w="472586">
                <a:moveTo>
                  <a:pt x="0" y="0"/>
                </a:moveTo>
                <a:lnTo>
                  <a:pt x="472586" y="0"/>
                </a:lnTo>
                <a:lnTo>
                  <a:pt x="472586" y="472586"/>
                </a:lnTo>
                <a:lnTo>
                  <a:pt x="0" y="472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6" id="6"/>
          <p:cNvSpPr txBox="true"/>
          <p:nvPr/>
        </p:nvSpPr>
        <p:spPr>
          <a:xfrm rot="0">
            <a:off x="639111" y="2086266"/>
            <a:ext cx="12247789" cy="6671458"/>
          </a:xfrm>
          <a:prstGeom prst="rect">
            <a:avLst/>
          </a:prstGeom>
        </p:spPr>
        <p:txBody>
          <a:bodyPr anchor="t" rtlCol="false" tIns="0" lIns="0" bIns="0" rIns="0">
            <a:spAutoFit/>
          </a:bodyPr>
          <a:lstStyle/>
          <a:p>
            <a:pPr algn="l">
              <a:lnSpc>
                <a:spcPts val="2931"/>
              </a:lnSpc>
            </a:pPr>
            <a:r>
              <a:rPr lang="en-US" b="true" sz="2094">
                <a:solidFill>
                  <a:srgbClr val="FFFFFF"/>
                </a:solidFill>
                <a:latin typeface="Canva Sans Bold"/>
                <a:ea typeface="Canva Sans Bold"/>
                <a:cs typeface="Canva Sans Bold"/>
                <a:sym typeface="Canva Sans Bold"/>
              </a:rPr>
              <a:t>Key Insight</a:t>
            </a:r>
            <a:r>
              <a:rPr lang="en-US" sz="2094">
                <a:solidFill>
                  <a:srgbClr val="FFFFFF"/>
                </a:solidFill>
                <a:latin typeface="Canva Sans"/>
                <a:ea typeface="Canva Sans"/>
                <a:cs typeface="Canva Sans"/>
                <a:sym typeface="Canva Sans"/>
              </a:rPr>
              <a:t>: This updated chart, with itsmuch larger scale,  emphatically reinforces that customer satisfaction with products is  not just good—it's exceptional and a core pillar of the business's  suc</a:t>
            </a:r>
            <a:r>
              <a:rPr lang="en-US" sz="2094">
                <a:solidFill>
                  <a:srgbClr val="FFFFFF"/>
                </a:solidFill>
                <a:latin typeface="Canva Sans"/>
                <a:ea typeface="Canva Sans"/>
                <a:cs typeface="Canva Sans"/>
                <a:sym typeface="Canva Sans"/>
              </a:rPr>
              <a:t>cess.</a:t>
            </a:r>
          </a:p>
          <a:p>
            <a:pPr algn="l">
              <a:lnSpc>
                <a:spcPts val="2931"/>
              </a:lnSpc>
            </a:pPr>
          </a:p>
          <a:p>
            <a:pPr algn="l">
              <a:lnSpc>
                <a:spcPts val="2931"/>
              </a:lnSpc>
            </a:pPr>
            <a:r>
              <a:rPr lang="en-US" sz="2094">
                <a:solidFill>
                  <a:srgbClr val="FFFFFF"/>
                </a:solidFill>
                <a:latin typeface="Canva Sans"/>
                <a:ea typeface="Canva Sans"/>
                <a:cs typeface="Canva Sans"/>
                <a:sym typeface="Canva Sans"/>
              </a:rPr>
              <a:t>•</a:t>
            </a:r>
            <a:r>
              <a:rPr lang="en-US" b="true" sz="2094">
                <a:solidFill>
                  <a:srgbClr val="FFFFFF"/>
                </a:solidFill>
                <a:latin typeface="Canva Sans Bold"/>
                <a:ea typeface="Canva Sans Bold"/>
                <a:cs typeface="Canva Sans Bold"/>
                <a:sym typeface="Canva Sans Bold"/>
              </a:rPr>
              <a:t>Overwhelmingly Positive:</a:t>
            </a:r>
            <a:r>
              <a:rPr lang="en-US" sz="2094">
                <a:solidFill>
                  <a:srgbClr val="FFFFFF"/>
                </a:solidFill>
                <a:latin typeface="Canva Sans"/>
                <a:ea typeface="Canva Sans"/>
                <a:cs typeface="Canva Sans"/>
                <a:sym typeface="Canva Sans"/>
              </a:rPr>
              <a:t> The distribution is massively skewed to  the right. A stagger</a:t>
            </a:r>
            <a:r>
              <a:rPr lang="en-US" sz="2094">
                <a:solidFill>
                  <a:srgbClr val="FFFFFF"/>
                </a:solidFill>
                <a:latin typeface="Canva Sans"/>
                <a:ea typeface="Canva Sans"/>
                <a:cs typeface="Canva Sans"/>
                <a:sym typeface="Canva Sans"/>
              </a:rPr>
              <a:t>ing number of products (over 12,000) receive a  perfect 5.0 rating.</a:t>
            </a:r>
          </a:p>
          <a:p>
            <a:pPr algn="l">
              <a:lnSpc>
                <a:spcPts val="2931"/>
              </a:lnSpc>
            </a:pPr>
          </a:p>
          <a:p>
            <a:pPr algn="l">
              <a:lnSpc>
                <a:spcPts val="2931"/>
              </a:lnSpc>
            </a:pPr>
            <a:r>
              <a:rPr lang="en-US" sz="2094">
                <a:solidFill>
                  <a:srgbClr val="FFFFFF"/>
                </a:solidFill>
                <a:latin typeface="Canva Sans"/>
                <a:ea typeface="Canva Sans"/>
                <a:cs typeface="Canva Sans"/>
                <a:sym typeface="Canva Sans"/>
              </a:rPr>
              <a:t>•</a:t>
            </a:r>
            <a:r>
              <a:rPr lang="en-US" b="true" sz="2094">
                <a:solidFill>
                  <a:srgbClr val="FFFFFF"/>
                </a:solidFill>
                <a:latin typeface="Canva Sans Bold"/>
                <a:ea typeface="Canva Sans Bold"/>
                <a:cs typeface="Canva Sans Bold"/>
                <a:sym typeface="Canva Sans Bold"/>
              </a:rPr>
              <a:t>Extremely High Ba</a:t>
            </a:r>
            <a:r>
              <a:rPr lang="en-US" sz="2094">
                <a:solidFill>
                  <a:srgbClr val="FFFFFF"/>
                </a:solidFill>
                <a:latin typeface="Canva Sans"/>
                <a:ea typeface="Canva Sans"/>
                <a:cs typeface="Canva Sans"/>
                <a:sym typeface="Canva Sans"/>
              </a:rPr>
              <a:t>r: The second-highest rating, 4.5, also has a  very high count (~10,000), followed closely by 4.0.</a:t>
            </a:r>
          </a:p>
          <a:p>
            <a:pPr algn="l">
              <a:lnSpc>
                <a:spcPts val="2931"/>
              </a:lnSpc>
            </a:pPr>
          </a:p>
          <a:p>
            <a:pPr algn="l">
              <a:lnSpc>
                <a:spcPts val="2931"/>
              </a:lnSpc>
            </a:pPr>
            <a:r>
              <a:rPr lang="en-US" sz="2094">
                <a:solidFill>
                  <a:srgbClr val="FFFFFF"/>
                </a:solidFill>
                <a:latin typeface="Canva Sans"/>
                <a:ea typeface="Canva Sans"/>
                <a:cs typeface="Canva Sans"/>
                <a:sym typeface="Canva Sans"/>
              </a:rPr>
              <a:t>•</a:t>
            </a:r>
            <a:r>
              <a:rPr lang="en-US" b="true" sz="2094">
                <a:solidFill>
                  <a:srgbClr val="FFFFFF"/>
                </a:solidFill>
                <a:latin typeface="Canva Sans Bold"/>
                <a:ea typeface="Canva Sans Bold"/>
                <a:cs typeface="Canva Sans Bold"/>
                <a:sym typeface="Canva Sans Bold"/>
              </a:rPr>
              <a:t>Negative Ratings are Negligible</a:t>
            </a:r>
            <a:r>
              <a:rPr lang="en-US" sz="2094">
                <a:solidFill>
                  <a:srgbClr val="FFFFFF"/>
                </a:solidFill>
                <a:latin typeface="Canva Sans"/>
                <a:ea typeface="Canva Sans"/>
                <a:cs typeface="Canva Sans"/>
                <a:sym typeface="Canva Sans"/>
              </a:rPr>
              <a:t>: The number of ratings  below 3.0 isso small it's almost invisible on the chart. This  indicates very few product quality or description issues.</a:t>
            </a:r>
          </a:p>
          <a:p>
            <a:pPr algn="l">
              <a:lnSpc>
                <a:spcPts val="2931"/>
              </a:lnSpc>
            </a:pPr>
          </a:p>
          <a:p>
            <a:pPr algn="l">
              <a:lnSpc>
                <a:spcPts val="2931"/>
              </a:lnSpc>
            </a:pPr>
            <a:r>
              <a:rPr lang="en-US" b="true" sz="2094">
                <a:solidFill>
                  <a:srgbClr val="FFFFFF"/>
                </a:solidFill>
                <a:latin typeface="Canva Sans Bold"/>
                <a:ea typeface="Canva Sans Bold"/>
                <a:cs typeface="Canva Sans Bold"/>
                <a:sym typeface="Canva Sans Bold"/>
              </a:rPr>
              <a:t>Conclusion</a:t>
            </a:r>
            <a:r>
              <a:rPr lang="en-US" sz="2094">
                <a:solidFill>
                  <a:srgbClr val="FFFFFF"/>
                </a:solidFill>
                <a:latin typeface="Canva Sans"/>
                <a:ea typeface="Canva Sans"/>
                <a:cs typeface="Canva Sans"/>
                <a:sym typeface="Canva Sans"/>
              </a:rPr>
              <a:t>: This is one of the most important assets your  companyhas. You are consistently delivering products that meet  orexceed customer expectations. This high product quality isthe  fundamental reason behind the high rates of "Excellent" overall  feedback and is a powerful driver of trust and repeat purchases.</a:t>
            </a:r>
          </a:p>
          <a:p>
            <a:pPr algn="ctr">
              <a:lnSpc>
                <a:spcPts val="2931"/>
              </a:lnSpc>
            </a:pPr>
          </a:p>
        </p:txBody>
      </p:sp>
      <p:sp>
        <p:nvSpPr>
          <p:cNvPr name="Freeform 7" id="7"/>
          <p:cNvSpPr/>
          <p:nvPr/>
        </p:nvSpPr>
        <p:spPr>
          <a:xfrm flipH="false" flipV="false" rot="0">
            <a:off x="12718143" y="2124366"/>
            <a:ext cx="4522689" cy="3316679"/>
          </a:xfrm>
          <a:custGeom>
            <a:avLst/>
            <a:gdLst/>
            <a:ahLst/>
            <a:cxnLst/>
            <a:rect r="r" b="b" t="t" l="l"/>
            <a:pathLst>
              <a:path h="3316679" w="4522689">
                <a:moveTo>
                  <a:pt x="0" y="0"/>
                </a:moveTo>
                <a:lnTo>
                  <a:pt x="4522689" y="0"/>
                </a:lnTo>
                <a:lnTo>
                  <a:pt x="4522689" y="3316679"/>
                </a:lnTo>
                <a:lnTo>
                  <a:pt x="0" y="3316679"/>
                </a:lnTo>
                <a:lnTo>
                  <a:pt x="0" y="0"/>
                </a:lnTo>
                <a:close/>
              </a:path>
            </a:pathLst>
          </a:custGeom>
          <a:blipFill>
            <a:blip r:embed="rId4"/>
            <a:stretch>
              <a:fillRect l="-195831" t="-73250" r="-44877" b="-88085"/>
            </a:stretch>
          </a:blipFill>
        </p:spPr>
      </p:sp>
      <p:sp>
        <p:nvSpPr>
          <p:cNvPr name="Freeform 8" id="8"/>
          <p:cNvSpPr/>
          <p:nvPr/>
        </p:nvSpPr>
        <p:spPr>
          <a:xfrm flipH="false" flipV="false" rot="0">
            <a:off x="13033361" y="6286250"/>
            <a:ext cx="4399595" cy="3163452"/>
          </a:xfrm>
          <a:custGeom>
            <a:avLst/>
            <a:gdLst/>
            <a:ahLst/>
            <a:cxnLst/>
            <a:rect r="r" b="b" t="t" l="l"/>
            <a:pathLst>
              <a:path h="3163452" w="4399595">
                <a:moveTo>
                  <a:pt x="0" y="0"/>
                </a:moveTo>
                <a:lnTo>
                  <a:pt x="4399595" y="0"/>
                </a:lnTo>
                <a:lnTo>
                  <a:pt x="4399595" y="3163452"/>
                </a:lnTo>
                <a:lnTo>
                  <a:pt x="0" y="3163452"/>
                </a:lnTo>
                <a:lnTo>
                  <a:pt x="0" y="0"/>
                </a:lnTo>
                <a:close/>
              </a:path>
            </a:pathLst>
          </a:custGeom>
          <a:blipFill>
            <a:blip r:embed="rId5"/>
            <a:stretch>
              <a:fillRect l="-67669" t="-61736" r="-89200" b="-39213"/>
            </a:stretch>
          </a:blipFill>
        </p:spPr>
      </p:sp>
      <p:sp>
        <p:nvSpPr>
          <p:cNvPr name="TextBox 9" id="9"/>
          <p:cNvSpPr txBox="true"/>
          <p:nvPr/>
        </p:nvSpPr>
        <p:spPr>
          <a:xfrm rot="0">
            <a:off x="875404" y="971550"/>
            <a:ext cx="4388799"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Ratings Distribution</a:t>
            </a:r>
          </a:p>
          <a:p>
            <a:pPr algn="ctr">
              <a:lnSpc>
                <a:spcPts val="4007"/>
              </a:lnSpc>
            </a:pPr>
          </a:p>
        </p:txBody>
      </p:sp>
      <p:sp>
        <p:nvSpPr>
          <p:cNvPr name="TextBox 10" id="10"/>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09</a:t>
            </a:r>
          </a:p>
        </p:txBody>
      </p:sp>
      <p:sp>
        <p:nvSpPr>
          <p:cNvPr name="TextBox 11" id="11"/>
          <p:cNvSpPr txBox="true"/>
          <p:nvPr/>
        </p:nvSpPr>
        <p:spPr>
          <a:xfrm rot="0">
            <a:off x="4301839" y="344939"/>
            <a:ext cx="10818716" cy="683761"/>
          </a:xfrm>
          <a:prstGeom prst="rect">
            <a:avLst/>
          </a:prstGeom>
        </p:spPr>
        <p:txBody>
          <a:bodyPr anchor="t" rtlCol="false" tIns="0" lIns="0" bIns="0" rIns="0">
            <a:spAutoFit/>
          </a:bodyPr>
          <a:lstStyle/>
          <a:p>
            <a:pPr algn="l">
              <a:lnSpc>
                <a:spcPts val="5169"/>
              </a:lnSpc>
            </a:pPr>
            <a:r>
              <a:rPr lang="en-US" sz="5169" b="true">
                <a:solidFill>
                  <a:srgbClr val="F2E982"/>
                </a:solidFill>
                <a:latin typeface="B612 Bold"/>
                <a:ea typeface="B612 Bold"/>
                <a:cs typeface="B612 Bold"/>
                <a:sym typeface="B612 Bold"/>
              </a:rPr>
              <a:t>Product Performance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94754" y="6263581"/>
            <a:ext cx="3785031" cy="37850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6235443" y="6263581"/>
            <a:ext cx="3785031" cy="37850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128312" y="6263581"/>
            <a:ext cx="3785031" cy="37850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3939574" y="2139641"/>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7579417" y="8585700"/>
            <a:ext cx="1075518" cy="708583"/>
            <a:chOff x="0" y="0"/>
            <a:chExt cx="283264" cy="186623"/>
          </a:xfrm>
        </p:grpSpPr>
        <p:sp>
          <p:nvSpPr>
            <p:cNvPr name="Freeform 13" id="13"/>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14" id="14"/>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15" id="15"/>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10</a:t>
            </a:r>
          </a:p>
        </p:txBody>
      </p:sp>
      <p:sp>
        <p:nvSpPr>
          <p:cNvPr name="TextBox 16" id="16"/>
          <p:cNvSpPr txBox="true"/>
          <p:nvPr/>
        </p:nvSpPr>
        <p:spPr>
          <a:xfrm rot="0">
            <a:off x="2156715" y="1026208"/>
            <a:ext cx="5385535" cy="1123704"/>
          </a:xfrm>
          <a:prstGeom prst="rect">
            <a:avLst/>
          </a:prstGeom>
        </p:spPr>
        <p:txBody>
          <a:bodyPr anchor="t" rtlCol="false" tIns="0" lIns="0" bIns="0" rIns="0">
            <a:spAutoFit/>
          </a:bodyPr>
          <a:lstStyle/>
          <a:p>
            <a:pPr algn="ctr">
              <a:lnSpc>
                <a:spcPts val="8315"/>
              </a:lnSpc>
            </a:pPr>
            <a:r>
              <a:rPr lang="en-US" b="true" sz="8315">
                <a:solidFill>
                  <a:srgbClr val="FFFFFF"/>
                </a:solidFill>
                <a:latin typeface="Bebas Neue Bold"/>
                <a:ea typeface="Bebas Neue Bold"/>
                <a:cs typeface="Bebas Neue Bold"/>
                <a:sym typeface="Bebas Neue Bold"/>
              </a:rPr>
              <a:t>Operational </a:t>
            </a:r>
          </a:p>
        </p:txBody>
      </p:sp>
      <p:sp>
        <p:nvSpPr>
          <p:cNvPr name="TextBox 17" id="17"/>
          <p:cNvSpPr txBox="true"/>
          <p:nvPr/>
        </p:nvSpPr>
        <p:spPr>
          <a:xfrm rot="0">
            <a:off x="6273239" y="1009347"/>
            <a:ext cx="8640104" cy="1123706"/>
          </a:xfrm>
          <a:prstGeom prst="rect">
            <a:avLst/>
          </a:prstGeom>
        </p:spPr>
        <p:txBody>
          <a:bodyPr anchor="t" rtlCol="false" tIns="0" lIns="0" bIns="0" rIns="0">
            <a:spAutoFit/>
          </a:bodyPr>
          <a:lstStyle/>
          <a:p>
            <a:pPr algn="ctr">
              <a:lnSpc>
                <a:spcPts val="8315"/>
              </a:lnSpc>
            </a:pPr>
            <a:r>
              <a:rPr lang="en-US" b="true" sz="8315">
                <a:solidFill>
                  <a:srgbClr val="D563A1"/>
                </a:solidFill>
                <a:latin typeface="Bebas Neue Bold"/>
                <a:ea typeface="Bebas Neue Bold"/>
                <a:cs typeface="Bebas Neue Bold"/>
                <a:sym typeface="Bebas Neue Bold"/>
              </a:rPr>
              <a:t> Excellence Analysis</a:t>
            </a:r>
          </a:p>
        </p:txBody>
      </p:sp>
      <p:sp>
        <p:nvSpPr>
          <p:cNvPr name="TextBox 18" id="18"/>
          <p:cNvSpPr txBox="true"/>
          <p:nvPr/>
        </p:nvSpPr>
        <p:spPr>
          <a:xfrm rot="0">
            <a:off x="2156715" y="7258937"/>
            <a:ext cx="2475395" cy="1840678"/>
          </a:xfrm>
          <a:prstGeom prst="rect">
            <a:avLst/>
          </a:prstGeom>
        </p:spPr>
        <p:txBody>
          <a:bodyPr anchor="t" rtlCol="false" tIns="0" lIns="0" bIns="0" rIns="0">
            <a:spAutoFit/>
          </a:bodyPr>
          <a:lstStyle/>
          <a:p>
            <a:pPr algn="l">
              <a:lnSpc>
                <a:spcPts val="2473"/>
              </a:lnSpc>
            </a:pPr>
            <a:r>
              <a:rPr lang="en-US" sz="1767">
                <a:solidFill>
                  <a:srgbClr val="FFFFFF"/>
                </a:solidFill>
                <a:latin typeface="Canva Sans"/>
                <a:ea typeface="Canva Sans"/>
                <a:cs typeface="Canva Sans"/>
                <a:sym typeface="Canva Sans"/>
              </a:rPr>
              <a:t>Payment method preferences and their correlation with order  values and customer segments.</a:t>
            </a:r>
          </a:p>
          <a:p>
            <a:pPr algn="l">
              <a:lnSpc>
                <a:spcPts val="2473"/>
              </a:lnSpc>
              <a:spcBef>
                <a:spcPct val="0"/>
              </a:spcBef>
            </a:pPr>
          </a:p>
        </p:txBody>
      </p:sp>
      <p:sp>
        <p:nvSpPr>
          <p:cNvPr name="TextBox 19" id="19"/>
          <p:cNvSpPr txBox="true"/>
          <p:nvPr/>
        </p:nvSpPr>
        <p:spPr>
          <a:xfrm rot="0">
            <a:off x="7014284" y="7424196"/>
            <a:ext cx="2447426" cy="2135729"/>
          </a:xfrm>
          <a:prstGeom prst="rect">
            <a:avLst/>
          </a:prstGeom>
        </p:spPr>
        <p:txBody>
          <a:bodyPr anchor="t" rtlCol="false" tIns="0" lIns="0" bIns="0" rIns="0">
            <a:spAutoFit/>
          </a:bodyPr>
          <a:lstStyle/>
          <a:p>
            <a:pPr algn="l">
              <a:lnSpc>
                <a:spcPts val="2445"/>
              </a:lnSpc>
            </a:pPr>
            <a:r>
              <a:rPr lang="en-US" sz="1747">
                <a:solidFill>
                  <a:srgbClr val="FFFFFF"/>
                </a:solidFill>
                <a:latin typeface="Raleway"/>
                <a:ea typeface="Raleway"/>
                <a:cs typeface="Raleway"/>
                <a:sym typeface="Raleway"/>
              </a:rPr>
              <a:t>Shipping method effectivenessand impact ondeliverysuccess  rates and customer satisfaction.</a:t>
            </a:r>
          </a:p>
          <a:p>
            <a:pPr algn="l">
              <a:lnSpc>
                <a:spcPts val="2445"/>
              </a:lnSpc>
              <a:spcBef>
                <a:spcPct val="0"/>
              </a:spcBef>
            </a:pPr>
          </a:p>
        </p:txBody>
      </p:sp>
      <p:sp>
        <p:nvSpPr>
          <p:cNvPr name="TextBox 20" id="20"/>
          <p:cNvSpPr txBox="true"/>
          <p:nvPr/>
        </p:nvSpPr>
        <p:spPr>
          <a:xfrm rot="0">
            <a:off x="11801916" y="7576596"/>
            <a:ext cx="2600824" cy="1942023"/>
          </a:xfrm>
          <a:prstGeom prst="rect">
            <a:avLst/>
          </a:prstGeom>
        </p:spPr>
        <p:txBody>
          <a:bodyPr anchor="t" rtlCol="false" tIns="0" lIns="0" bIns="0" rIns="0">
            <a:spAutoFit/>
          </a:bodyPr>
          <a:lstStyle/>
          <a:p>
            <a:pPr algn="l">
              <a:lnSpc>
                <a:spcPts val="2599"/>
              </a:lnSpc>
            </a:pPr>
            <a:r>
              <a:rPr lang="en-US" sz="1856">
                <a:solidFill>
                  <a:srgbClr val="FFFFFF"/>
                </a:solidFill>
                <a:latin typeface="Raleway"/>
                <a:ea typeface="Raleway"/>
                <a:cs typeface="Raleway"/>
                <a:sym typeface="Raleway"/>
              </a:rPr>
              <a:t>Analysis of delivered vs. canceled orders to identify systemic issues  and improvement opportunities.</a:t>
            </a:r>
          </a:p>
          <a:p>
            <a:pPr algn="l">
              <a:lnSpc>
                <a:spcPts val="2599"/>
              </a:lnSpc>
              <a:spcBef>
                <a:spcPct val="0"/>
              </a:spcBef>
            </a:pPr>
          </a:p>
        </p:txBody>
      </p:sp>
      <p:sp>
        <p:nvSpPr>
          <p:cNvPr name="Freeform 21" id="21"/>
          <p:cNvSpPr/>
          <p:nvPr/>
        </p:nvSpPr>
        <p:spPr>
          <a:xfrm flipH="false" flipV="false" rot="0">
            <a:off x="14913343" y="2275928"/>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2156715" y="6742593"/>
            <a:ext cx="2437823" cy="719704"/>
          </a:xfrm>
          <a:prstGeom prst="rect">
            <a:avLst/>
          </a:prstGeom>
        </p:spPr>
        <p:txBody>
          <a:bodyPr anchor="t" rtlCol="false" tIns="0" lIns="0" bIns="0" rIns="0">
            <a:spAutoFit/>
          </a:bodyPr>
          <a:lstStyle/>
          <a:p>
            <a:pPr algn="l">
              <a:lnSpc>
                <a:spcPts val="2856"/>
              </a:lnSpc>
            </a:pPr>
            <a:r>
              <a:rPr lang="en-US" sz="2040" b="true">
                <a:solidFill>
                  <a:srgbClr val="D563A1"/>
                </a:solidFill>
                <a:latin typeface="Raleway Bold"/>
                <a:ea typeface="Raleway Bold"/>
                <a:cs typeface="Raleway Bold"/>
                <a:sym typeface="Raleway Bold"/>
              </a:rPr>
              <a:t>Order Placement</a:t>
            </a:r>
          </a:p>
          <a:p>
            <a:pPr algn="l">
              <a:lnSpc>
                <a:spcPts val="2856"/>
              </a:lnSpc>
              <a:spcBef>
                <a:spcPct val="0"/>
              </a:spcBef>
            </a:pPr>
          </a:p>
        </p:txBody>
      </p:sp>
      <p:sp>
        <p:nvSpPr>
          <p:cNvPr name="TextBox 23" id="23"/>
          <p:cNvSpPr txBox="true"/>
          <p:nvPr/>
        </p:nvSpPr>
        <p:spPr>
          <a:xfrm rot="0">
            <a:off x="11658774" y="6936050"/>
            <a:ext cx="2743966" cy="719704"/>
          </a:xfrm>
          <a:prstGeom prst="rect">
            <a:avLst/>
          </a:prstGeom>
        </p:spPr>
        <p:txBody>
          <a:bodyPr anchor="t" rtlCol="false" tIns="0" lIns="0" bIns="0" rIns="0">
            <a:spAutoFit/>
          </a:bodyPr>
          <a:lstStyle/>
          <a:p>
            <a:pPr algn="l">
              <a:lnSpc>
                <a:spcPts val="2856"/>
              </a:lnSpc>
            </a:pPr>
            <a:r>
              <a:rPr lang="en-US" sz="2040" b="true">
                <a:solidFill>
                  <a:srgbClr val="D563A1"/>
                </a:solidFill>
                <a:latin typeface="Raleway Bold"/>
                <a:ea typeface="Raleway Bold"/>
                <a:cs typeface="Raleway Bold"/>
                <a:sym typeface="Raleway Bold"/>
              </a:rPr>
              <a:t>Order Completion</a:t>
            </a:r>
          </a:p>
          <a:p>
            <a:pPr algn="l">
              <a:lnSpc>
                <a:spcPts val="2856"/>
              </a:lnSpc>
              <a:spcBef>
                <a:spcPct val="0"/>
              </a:spcBef>
            </a:pPr>
          </a:p>
        </p:txBody>
      </p:sp>
      <p:sp>
        <p:nvSpPr>
          <p:cNvPr name="TextBox 24" id="24"/>
          <p:cNvSpPr txBox="true"/>
          <p:nvPr/>
        </p:nvSpPr>
        <p:spPr>
          <a:xfrm rot="0">
            <a:off x="6805845" y="6961960"/>
            <a:ext cx="3091903" cy="719704"/>
          </a:xfrm>
          <a:prstGeom prst="rect">
            <a:avLst/>
          </a:prstGeom>
        </p:spPr>
        <p:txBody>
          <a:bodyPr anchor="t" rtlCol="false" tIns="0" lIns="0" bIns="0" rIns="0">
            <a:spAutoFit/>
          </a:bodyPr>
          <a:lstStyle/>
          <a:p>
            <a:pPr algn="l">
              <a:lnSpc>
                <a:spcPts val="2856"/>
              </a:lnSpc>
            </a:pPr>
            <a:r>
              <a:rPr lang="en-US" sz="2040" b="true">
                <a:solidFill>
                  <a:srgbClr val="D563A1"/>
                </a:solidFill>
                <a:latin typeface="Raleway Bold"/>
                <a:ea typeface="Raleway Bold"/>
                <a:cs typeface="Raleway Bold"/>
                <a:sym typeface="Raleway Bold"/>
              </a:rPr>
              <a:t>Fulfillment Process</a:t>
            </a:r>
          </a:p>
          <a:p>
            <a:pPr algn="l">
              <a:lnSpc>
                <a:spcPts val="2856"/>
              </a:lnSpc>
              <a:spcBef>
                <a:spcPct val="0"/>
              </a:spcBef>
            </a:pPr>
          </a:p>
        </p:txBody>
      </p:sp>
      <p:sp>
        <p:nvSpPr>
          <p:cNvPr name="TextBox 25" id="25"/>
          <p:cNvSpPr txBox="true"/>
          <p:nvPr/>
        </p:nvSpPr>
        <p:spPr>
          <a:xfrm rot="0">
            <a:off x="618564" y="2218778"/>
            <a:ext cx="6923686"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Category Performance Insights</a:t>
            </a:r>
          </a:p>
          <a:p>
            <a:pPr algn="ctr">
              <a:lnSpc>
                <a:spcPts val="4007"/>
              </a:lnSpc>
            </a:pPr>
          </a:p>
        </p:txBody>
      </p:sp>
      <p:sp>
        <p:nvSpPr>
          <p:cNvPr name="TextBox 26" id="26"/>
          <p:cNvSpPr txBox="true"/>
          <p:nvPr/>
        </p:nvSpPr>
        <p:spPr>
          <a:xfrm rot="0">
            <a:off x="541182" y="3080123"/>
            <a:ext cx="16113633" cy="1605633"/>
          </a:xfrm>
          <a:prstGeom prst="rect">
            <a:avLst/>
          </a:prstGeom>
        </p:spPr>
        <p:txBody>
          <a:bodyPr anchor="t" rtlCol="false" tIns="0" lIns="0" bIns="0" rIns="0">
            <a:spAutoFit/>
          </a:bodyPr>
          <a:lstStyle/>
          <a:p>
            <a:pPr algn="l">
              <a:lnSpc>
                <a:spcPts val="3095"/>
              </a:lnSpc>
            </a:pPr>
            <a:r>
              <a:rPr lang="en-US" sz="2211">
                <a:solidFill>
                  <a:srgbClr val="FFFFFF"/>
                </a:solidFill>
                <a:latin typeface="Canva Sans"/>
                <a:ea typeface="Canva Sans"/>
                <a:cs typeface="Canva Sans"/>
                <a:sym typeface="Canva Sans"/>
              </a:rPr>
              <a:t>Operational efficiency directlyimpacts customer satisfaction and profitability.  Our analysis examines shipping methods, payment preferences, and order  fulfillment success rates to identify optimization opportunities that enhance  customer experience while reducing operational costs.</a:t>
            </a:r>
          </a:p>
          <a:p>
            <a:pPr algn="l">
              <a:lnSpc>
                <a:spcPts val="3655"/>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6979" y="1908384"/>
            <a:ext cx="317642" cy="317642"/>
          </a:xfrm>
          <a:custGeom>
            <a:avLst/>
            <a:gdLst/>
            <a:ahLst/>
            <a:cxnLst/>
            <a:rect r="r" b="b" t="t" l="l"/>
            <a:pathLst>
              <a:path h="317642" w="317642">
                <a:moveTo>
                  <a:pt x="0" y="0"/>
                </a:moveTo>
                <a:lnTo>
                  <a:pt x="317642" y="0"/>
                </a:lnTo>
                <a:lnTo>
                  <a:pt x="317642" y="317642"/>
                </a:lnTo>
                <a:lnTo>
                  <a:pt x="0" y="317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Freeform 6" id="6"/>
          <p:cNvSpPr/>
          <p:nvPr/>
        </p:nvSpPr>
        <p:spPr>
          <a:xfrm flipH="false" flipV="false" rot="0">
            <a:off x="875404" y="2698612"/>
            <a:ext cx="5436809" cy="3376430"/>
          </a:xfrm>
          <a:custGeom>
            <a:avLst/>
            <a:gdLst/>
            <a:ahLst/>
            <a:cxnLst/>
            <a:rect r="r" b="b" t="t" l="l"/>
            <a:pathLst>
              <a:path h="3376430" w="5436809">
                <a:moveTo>
                  <a:pt x="0" y="0"/>
                </a:moveTo>
                <a:lnTo>
                  <a:pt x="5436809" y="0"/>
                </a:lnTo>
                <a:lnTo>
                  <a:pt x="5436809" y="3376430"/>
                </a:lnTo>
                <a:lnTo>
                  <a:pt x="0" y="3376430"/>
                </a:lnTo>
                <a:lnTo>
                  <a:pt x="0" y="0"/>
                </a:lnTo>
                <a:close/>
              </a:path>
            </a:pathLst>
          </a:custGeom>
          <a:blipFill>
            <a:blip r:embed="rId4"/>
            <a:stretch>
              <a:fillRect l="-56127" t="-58681" r="-58700" b="-35899"/>
            </a:stretch>
          </a:blipFill>
        </p:spPr>
      </p:sp>
      <p:sp>
        <p:nvSpPr>
          <p:cNvPr name="Freeform 7" id="7"/>
          <p:cNvSpPr/>
          <p:nvPr/>
        </p:nvSpPr>
        <p:spPr>
          <a:xfrm flipH="false" flipV="false" rot="0">
            <a:off x="7282541" y="2476278"/>
            <a:ext cx="3722918" cy="3821097"/>
          </a:xfrm>
          <a:custGeom>
            <a:avLst/>
            <a:gdLst/>
            <a:ahLst/>
            <a:cxnLst/>
            <a:rect r="r" b="b" t="t" l="l"/>
            <a:pathLst>
              <a:path h="3821097" w="3722918">
                <a:moveTo>
                  <a:pt x="0" y="0"/>
                </a:moveTo>
                <a:lnTo>
                  <a:pt x="3722918" y="0"/>
                </a:lnTo>
                <a:lnTo>
                  <a:pt x="3722918" y="3821097"/>
                </a:lnTo>
                <a:lnTo>
                  <a:pt x="0" y="3821097"/>
                </a:lnTo>
                <a:lnTo>
                  <a:pt x="0" y="0"/>
                </a:lnTo>
                <a:close/>
              </a:path>
            </a:pathLst>
          </a:custGeom>
          <a:blipFill>
            <a:blip r:embed="rId5"/>
            <a:stretch>
              <a:fillRect l="-97521" t="-72553" r="-178387" b="-33462"/>
            </a:stretch>
          </a:blipFill>
        </p:spPr>
      </p:sp>
      <p:sp>
        <p:nvSpPr>
          <p:cNvPr name="Freeform 8" id="8"/>
          <p:cNvSpPr/>
          <p:nvPr/>
        </p:nvSpPr>
        <p:spPr>
          <a:xfrm flipH="false" flipV="false" rot="0">
            <a:off x="11977009" y="2632447"/>
            <a:ext cx="4907116" cy="3508760"/>
          </a:xfrm>
          <a:custGeom>
            <a:avLst/>
            <a:gdLst/>
            <a:ahLst/>
            <a:cxnLst/>
            <a:rect r="r" b="b" t="t" l="l"/>
            <a:pathLst>
              <a:path h="3508760" w="4907116">
                <a:moveTo>
                  <a:pt x="0" y="0"/>
                </a:moveTo>
                <a:lnTo>
                  <a:pt x="4907116" y="0"/>
                </a:lnTo>
                <a:lnTo>
                  <a:pt x="4907116" y="3508760"/>
                </a:lnTo>
                <a:lnTo>
                  <a:pt x="0" y="3508760"/>
                </a:lnTo>
                <a:lnTo>
                  <a:pt x="0" y="0"/>
                </a:lnTo>
                <a:close/>
              </a:path>
            </a:pathLst>
          </a:custGeom>
          <a:blipFill>
            <a:blip r:embed="rId6"/>
            <a:stretch>
              <a:fillRect l="-69656" t="-79849" r="-96774" b="-29745"/>
            </a:stretch>
          </a:blipFill>
        </p:spPr>
      </p:sp>
      <p:sp>
        <p:nvSpPr>
          <p:cNvPr name="TextBox 9" id="9"/>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11</a:t>
            </a:r>
          </a:p>
        </p:txBody>
      </p:sp>
      <p:sp>
        <p:nvSpPr>
          <p:cNvPr name="TextBox 10" id="10"/>
          <p:cNvSpPr txBox="true"/>
          <p:nvPr/>
        </p:nvSpPr>
        <p:spPr>
          <a:xfrm rot="0">
            <a:off x="3895859" y="641054"/>
            <a:ext cx="10796161" cy="683761"/>
          </a:xfrm>
          <a:prstGeom prst="rect">
            <a:avLst/>
          </a:prstGeom>
        </p:spPr>
        <p:txBody>
          <a:bodyPr anchor="t" rtlCol="false" tIns="0" lIns="0" bIns="0" rIns="0">
            <a:spAutoFit/>
          </a:bodyPr>
          <a:lstStyle/>
          <a:p>
            <a:pPr algn="l">
              <a:lnSpc>
                <a:spcPts val="5169"/>
              </a:lnSpc>
            </a:pPr>
            <a:r>
              <a:rPr lang="en-US" sz="5169" b="true">
                <a:solidFill>
                  <a:srgbClr val="F2E982"/>
                </a:solidFill>
                <a:latin typeface="B612 Bold"/>
                <a:ea typeface="B612 Bold"/>
                <a:cs typeface="B612 Bold"/>
                <a:sym typeface="B612 Bold"/>
              </a:rPr>
              <a:t>Operational Exellence Analysis</a:t>
            </a:r>
          </a:p>
        </p:txBody>
      </p:sp>
      <p:sp>
        <p:nvSpPr>
          <p:cNvPr name="TextBox 11" id="11"/>
          <p:cNvSpPr txBox="true"/>
          <p:nvPr/>
        </p:nvSpPr>
        <p:spPr>
          <a:xfrm rot="0">
            <a:off x="875404" y="1696290"/>
            <a:ext cx="5268423" cy="49338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Shipping &amp; Payment M</a:t>
            </a:r>
            <a:r>
              <a:rPr lang="en-US" b="true" sz="2862">
                <a:solidFill>
                  <a:srgbClr val="FFFFFF"/>
                </a:solidFill>
                <a:latin typeface="Canva Sans Bold"/>
                <a:ea typeface="Canva Sans Bold"/>
                <a:cs typeface="Canva Sans Bold"/>
                <a:sym typeface="Canva Sans Bold"/>
              </a:rPr>
              <a:t>ethods</a:t>
            </a:r>
          </a:p>
        </p:txBody>
      </p:sp>
      <p:sp>
        <p:nvSpPr>
          <p:cNvPr name="TextBox 12" id="12"/>
          <p:cNvSpPr txBox="true"/>
          <p:nvPr/>
        </p:nvSpPr>
        <p:spPr>
          <a:xfrm rot="0">
            <a:off x="406979" y="6427652"/>
            <a:ext cx="16655999" cy="4277995"/>
          </a:xfrm>
          <a:prstGeom prst="rect">
            <a:avLst/>
          </a:prstGeom>
        </p:spPr>
        <p:txBody>
          <a:bodyPr anchor="t" rtlCol="false" tIns="0" lIns="0" bIns="0" rIns="0">
            <a:spAutoFit/>
          </a:bodyPr>
          <a:lstStyle/>
          <a:p>
            <a:pPr algn="l">
              <a:lnSpc>
                <a:spcPts val="3079"/>
              </a:lnSpc>
            </a:pPr>
            <a:r>
              <a:rPr lang="en-US" sz="2199" b="true">
                <a:solidFill>
                  <a:srgbClr val="FFFFFF"/>
                </a:solidFill>
                <a:latin typeface="Canva Sans Bold"/>
                <a:ea typeface="Canva Sans Bold"/>
                <a:cs typeface="Canva Sans Bold"/>
                <a:sym typeface="Canva Sans Bold"/>
              </a:rPr>
              <a:t>Shippin</a:t>
            </a:r>
            <a:r>
              <a:rPr lang="en-US" b="true" sz="2199">
                <a:solidFill>
                  <a:srgbClr val="FFFFFF"/>
                </a:solidFill>
                <a:latin typeface="Canva Sans Bold"/>
                <a:ea typeface="Canva Sans Bold"/>
                <a:cs typeface="Canva Sans Bold"/>
                <a:sym typeface="Canva Sans Bold"/>
              </a:rPr>
              <a:t>g Method Distribution :</a:t>
            </a:r>
          </a:p>
          <a:p>
            <a:pPr algn="l" marL="474979" indent="-237490" lvl="1">
              <a:lnSpc>
                <a:spcPts val="3079"/>
              </a:lnSpc>
              <a:buFont typeface="Arial"/>
              <a:buChar char="•"/>
            </a:pPr>
            <a:r>
              <a:rPr lang="en-US" sz="2199">
                <a:solidFill>
                  <a:srgbClr val="FFFFFF"/>
                </a:solidFill>
                <a:latin typeface="Canva Sans"/>
                <a:ea typeface="Canva Sans"/>
                <a:cs typeface="Canva Sans"/>
                <a:sym typeface="Canva Sans"/>
              </a:rPr>
              <a:t>Same-Day, Express, and Standard shippingare used with nearly  </a:t>
            </a:r>
            <a:r>
              <a:rPr lang="en-US" sz="2199">
                <a:solidFill>
                  <a:srgbClr val="FFFFFF"/>
                </a:solidFill>
                <a:latin typeface="Canva Sans"/>
                <a:ea typeface="Canva Sans"/>
                <a:cs typeface="Canva Sans"/>
                <a:sym typeface="Canva Sans"/>
              </a:rPr>
              <a:t>equal frequency.</a:t>
            </a:r>
          </a:p>
          <a:p>
            <a:pPr algn="l">
              <a:lnSpc>
                <a:spcPts val="3079"/>
              </a:lnSpc>
            </a:pPr>
            <a:r>
              <a:rPr lang="en-US" b="true" sz="2199">
                <a:solidFill>
                  <a:srgbClr val="FFFFFF"/>
                </a:solidFill>
                <a:latin typeface="Canva Sans Bold"/>
                <a:ea typeface="Canva Sans Bold"/>
                <a:cs typeface="Canva Sans Bold"/>
                <a:sym typeface="Canva Sans Bold"/>
              </a:rPr>
              <a:t>Pay</a:t>
            </a:r>
            <a:r>
              <a:rPr lang="en-US" b="true" sz="2199">
                <a:solidFill>
                  <a:srgbClr val="FFFFFF"/>
                </a:solidFill>
                <a:latin typeface="Canva Sans Bold"/>
                <a:ea typeface="Canva Sans Bold"/>
                <a:cs typeface="Canva Sans Bold"/>
                <a:sym typeface="Canva Sans Bold"/>
              </a:rPr>
              <a:t>ment Method Distribution :</a:t>
            </a:r>
          </a:p>
          <a:p>
            <a:pPr algn="l" marL="474979" indent="-237490" lvl="1">
              <a:lnSpc>
                <a:spcPts val="3079"/>
              </a:lnSpc>
              <a:buFont typeface="Arial"/>
              <a:buChar char="•"/>
            </a:pPr>
            <a:r>
              <a:rPr lang="en-US" sz="2199">
                <a:solidFill>
                  <a:srgbClr val="FFFFFF"/>
                </a:solidFill>
                <a:latin typeface="Canva Sans"/>
                <a:ea typeface="Canva Sans"/>
                <a:cs typeface="Canva Sans"/>
                <a:sym typeface="Canva Sans"/>
              </a:rPr>
              <a:t>A balanced distribution is seen among Debit Card, Credit Card,  Cash, and PayPal.</a:t>
            </a:r>
          </a:p>
          <a:p>
            <a:pPr algn="l" marL="474979" indent="-237490" lvl="1">
              <a:lnSpc>
                <a:spcPts val="3079"/>
              </a:lnSpc>
              <a:buFont typeface="Arial"/>
              <a:buChar char="•"/>
            </a:pPr>
            <a:r>
              <a:rPr lang="en-US" b="true" sz="2199">
                <a:solidFill>
                  <a:srgbClr val="FFFFFF"/>
                </a:solidFill>
                <a:latin typeface="Canva Sans Bold"/>
                <a:ea typeface="Canva Sans Bold"/>
                <a:cs typeface="Canva Sans Bold"/>
                <a:sym typeface="Canva Sans Bold"/>
              </a:rPr>
              <a:t>Order Status :</a:t>
            </a:r>
          </a:p>
          <a:p>
            <a:pPr algn="l" marL="474979" indent="-237490" lvl="1">
              <a:lnSpc>
                <a:spcPts val="3079"/>
              </a:lnSpc>
              <a:buFont typeface="Arial"/>
              <a:buChar char="•"/>
            </a:pPr>
            <a:r>
              <a:rPr lang="en-US" sz="2199">
                <a:solidFill>
                  <a:srgbClr val="FFFFFF"/>
                </a:solidFill>
                <a:latin typeface="Canva Sans"/>
                <a:ea typeface="Canva Sans"/>
                <a:cs typeface="Canva Sans"/>
                <a:sym typeface="Canva Sans"/>
              </a:rPr>
              <a:t>The majority of orders are successfully "Delivered".</a:t>
            </a:r>
          </a:p>
          <a:p>
            <a:pPr algn="l">
              <a:lnSpc>
                <a:spcPts val="3079"/>
              </a:lnSpc>
            </a:pPr>
            <a:r>
              <a:rPr lang="en-US" sz="2199">
                <a:solidFill>
                  <a:srgbClr val="FFFFFF"/>
                </a:solidFill>
                <a:latin typeface="Canva Sans"/>
                <a:ea typeface="Canva Sans"/>
                <a:cs typeface="Canva Sans"/>
                <a:sym typeface="Canva Sans"/>
              </a:rPr>
              <a:t>       A significant number of orders are in "Pending", "Processing",or  "Shipped"status, reflecting the  operational workflow.</a:t>
            </a:r>
          </a:p>
          <a:p>
            <a:pPr algn="l">
              <a:lnSpc>
                <a:spcPts val="3079"/>
              </a:lnSpc>
            </a:pPr>
          </a:p>
          <a:p>
            <a:pPr algn="l">
              <a:lnSpc>
                <a:spcPts val="3079"/>
              </a:lnSpc>
            </a:pPr>
          </a:p>
          <a:p>
            <a:pPr algn="l">
              <a:lnSpc>
                <a:spcPts val="3079"/>
              </a:lnSpc>
            </a:pPr>
          </a:p>
          <a:p>
            <a:pPr algn="ctr">
              <a:lnSpc>
                <a:spcPts val="307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49471" y="709046"/>
            <a:ext cx="706063" cy="639308"/>
          </a:xfrm>
          <a:custGeom>
            <a:avLst/>
            <a:gdLst/>
            <a:ahLst/>
            <a:cxnLst/>
            <a:rect r="r" b="b" t="t" l="l"/>
            <a:pathLst>
              <a:path h="639308" w="706063">
                <a:moveTo>
                  <a:pt x="0" y="0"/>
                </a:moveTo>
                <a:lnTo>
                  <a:pt x="706064" y="0"/>
                </a:lnTo>
                <a:lnTo>
                  <a:pt x="706064" y="639308"/>
                </a:lnTo>
                <a:lnTo>
                  <a:pt x="0" y="639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43855" y="9017559"/>
            <a:ext cx="2990767" cy="258043"/>
          </a:xfrm>
          <a:prstGeom prst="rect">
            <a:avLst/>
          </a:prstGeom>
        </p:spPr>
        <p:txBody>
          <a:bodyPr anchor="t" rtlCol="false" tIns="0" lIns="0" bIns="0" rIns="0">
            <a:spAutoFit/>
          </a:bodyPr>
          <a:lstStyle/>
          <a:p>
            <a:pPr algn="l">
              <a:lnSpc>
                <a:spcPts val="2053"/>
              </a:lnSpc>
              <a:spcBef>
                <a:spcPct val="0"/>
              </a:spcBef>
            </a:pPr>
            <a:r>
              <a:rPr lang="en-US" b="true" sz="1466">
                <a:solidFill>
                  <a:srgbClr val="3D2882"/>
                </a:solidFill>
                <a:latin typeface="Raleway Bold"/>
                <a:ea typeface="Raleway Bold"/>
                <a:cs typeface="Raleway Bold"/>
                <a:sym typeface="Raleway Bold"/>
              </a:rPr>
              <a:t>WWW.REALLYGREATSITE.COM</a:t>
            </a:r>
          </a:p>
        </p:txBody>
      </p:sp>
      <p:grpSp>
        <p:nvGrpSpPr>
          <p:cNvPr name="Group 4" id="4"/>
          <p:cNvGrpSpPr/>
          <p:nvPr/>
        </p:nvGrpSpPr>
        <p:grpSpPr>
          <a:xfrm rot="0">
            <a:off x="17579417" y="8585700"/>
            <a:ext cx="1075518" cy="708583"/>
            <a:chOff x="0" y="0"/>
            <a:chExt cx="283264" cy="186623"/>
          </a:xfrm>
        </p:grpSpPr>
        <p:sp>
          <p:nvSpPr>
            <p:cNvPr name="Freeform 5" id="5"/>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6" id="6"/>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7" id="7"/>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12</a:t>
            </a:r>
          </a:p>
        </p:txBody>
      </p:sp>
      <p:sp>
        <p:nvSpPr>
          <p:cNvPr name="TextBox 8" id="8"/>
          <p:cNvSpPr txBox="true"/>
          <p:nvPr/>
        </p:nvSpPr>
        <p:spPr>
          <a:xfrm rot="0">
            <a:off x="8787347" y="2282516"/>
            <a:ext cx="7899128"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deep dive into </a:t>
            </a:r>
          </a:p>
        </p:txBody>
      </p:sp>
      <p:sp>
        <p:nvSpPr>
          <p:cNvPr name="TextBox 9" id="9"/>
          <p:cNvSpPr txBox="true"/>
          <p:nvPr/>
        </p:nvSpPr>
        <p:spPr>
          <a:xfrm rot="0">
            <a:off x="8787347" y="3249026"/>
            <a:ext cx="5385535" cy="1128806"/>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analysis</a:t>
            </a:r>
          </a:p>
        </p:txBody>
      </p:sp>
      <p:sp>
        <p:nvSpPr>
          <p:cNvPr name="TextBox 10" id="10"/>
          <p:cNvSpPr txBox="true"/>
          <p:nvPr/>
        </p:nvSpPr>
        <p:spPr>
          <a:xfrm rot="0">
            <a:off x="8787347" y="4500556"/>
            <a:ext cx="7132277" cy="2901175"/>
          </a:xfrm>
          <a:prstGeom prst="rect">
            <a:avLst/>
          </a:prstGeom>
        </p:spPr>
        <p:txBody>
          <a:bodyPr anchor="t" rtlCol="false" tIns="0" lIns="0" bIns="0" rIns="0">
            <a:spAutoFit/>
          </a:bodyPr>
          <a:lstStyle/>
          <a:p>
            <a:pPr algn="l">
              <a:lnSpc>
                <a:spcPts val="3892"/>
              </a:lnSpc>
              <a:spcBef>
                <a:spcPct val="0"/>
              </a:spcBef>
            </a:pPr>
            <a:r>
              <a:rPr lang="en-US" sz="2780">
                <a:solidFill>
                  <a:srgbClr val="FFFFFF"/>
                </a:solidFill>
                <a:latin typeface="Raleway"/>
                <a:ea typeface="Raleway"/>
                <a:cs typeface="Raleway"/>
                <a:sym typeface="Raleway"/>
              </a:rPr>
              <a:t>Comprehensive Data Analysis Description The provided visualizations offer a deep dive into  customer demographics, purchasing behavior, product preferences, andoperational metrics.  Here is a detailed description of the key findings</a:t>
            </a:r>
          </a:p>
        </p:txBody>
      </p:sp>
      <p:pic>
        <p:nvPicPr>
          <p:cNvPr name="Picture 11" id="11"/>
          <p:cNvPicPr>
            <a:picLocks noChangeAspect="true"/>
          </p:cNvPicPr>
          <p:nvPr/>
        </p:nvPicPr>
        <p:blipFill>
          <a:blip r:embed="rId4"/>
          <a:stretch>
            <a:fillRect/>
          </a:stretch>
        </p:blipFill>
        <p:spPr>
          <a:xfrm rot="0">
            <a:off x="953437" y="2249706"/>
            <a:ext cx="7225176" cy="6576366"/>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12817" y="7405084"/>
            <a:ext cx="4688364" cy="2361230"/>
          </a:xfrm>
          <a:custGeom>
            <a:avLst/>
            <a:gdLst/>
            <a:ahLst/>
            <a:cxnLst/>
            <a:rect r="r" b="b" t="t" l="l"/>
            <a:pathLst>
              <a:path h="2361230" w="4688364">
                <a:moveTo>
                  <a:pt x="0" y="0"/>
                </a:moveTo>
                <a:lnTo>
                  <a:pt x="4688363" y="0"/>
                </a:lnTo>
                <a:lnTo>
                  <a:pt x="4688363" y="2361231"/>
                </a:lnTo>
                <a:lnTo>
                  <a:pt x="0" y="23612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Freeform 6" id="6"/>
          <p:cNvSpPr/>
          <p:nvPr/>
        </p:nvSpPr>
        <p:spPr>
          <a:xfrm flipH="false" flipV="false" rot="0">
            <a:off x="13321398" y="746639"/>
            <a:ext cx="4628609" cy="5689366"/>
          </a:xfrm>
          <a:custGeom>
            <a:avLst/>
            <a:gdLst/>
            <a:ahLst/>
            <a:cxnLst/>
            <a:rect r="r" b="b" t="t" l="l"/>
            <a:pathLst>
              <a:path h="5689366" w="4628609">
                <a:moveTo>
                  <a:pt x="0" y="0"/>
                </a:moveTo>
                <a:lnTo>
                  <a:pt x="4628609" y="0"/>
                </a:lnTo>
                <a:lnTo>
                  <a:pt x="4628609" y="5689366"/>
                </a:lnTo>
                <a:lnTo>
                  <a:pt x="0" y="5689366"/>
                </a:lnTo>
                <a:lnTo>
                  <a:pt x="0" y="0"/>
                </a:lnTo>
                <a:close/>
              </a:path>
            </a:pathLst>
          </a:custGeom>
          <a:blipFill>
            <a:blip r:embed="rId4"/>
            <a:stretch>
              <a:fillRect l="-209339" t="-32466" r="-41472" b="-28073"/>
            </a:stretch>
          </a:blipFill>
        </p:spPr>
      </p:sp>
      <p:sp>
        <p:nvSpPr>
          <p:cNvPr name="Freeform 7" id="7"/>
          <p:cNvSpPr/>
          <p:nvPr/>
        </p:nvSpPr>
        <p:spPr>
          <a:xfrm flipH="false" flipV="false" rot="0">
            <a:off x="8789825" y="1693822"/>
            <a:ext cx="4367174" cy="3795000"/>
          </a:xfrm>
          <a:custGeom>
            <a:avLst/>
            <a:gdLst/>
            <a:ahLst/>
            <a:cxnLst/>
            <a:rect r="r" b="b" t="t" l="l"/>
            <a:pathLst>
              <a:path h="3795000" w="4367174">
                <a:moveTo>
                  <a:pt x="0" y="0"/>
                </a:moveTo>
                <a:lnTo>
                  <a:pt x="4367173" y="0"/>
                </a:lnTo>
                <a:lnTo>
                  <a:pt x="4367173" y="3795000"/>
                </a:lnTo>
                <a:lnTo>
                  <a:pt x="0" y="3795000"/>
                </a:lnTo>
                <a:lnTo>
                  <a:pt x="0" y="0"/>
                </a:lnTo>
                <a:close/>
              </a:path>
            </a:pathLst>
          </a:custGeom>
          <a:blipFill>
            <a:blip r:embed="rId5"/>
            <a:stretch>
              <a:fillRect l="-207479" t="-56927" r="-46091" b="-71941"/>
            </a:stretch>
          </a:blipFill>
        </p:spPr>
      </p:sp>
      <p:sp>
        <p:nvSpPr>
          <p:cNvPr name="TextBox 8" id="8"/>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13</a:t>
            </a:r>
          </a:p>
        </p:txBody>
      </p:sp>
      <p:sp>
        <p:nvSpPr>
          <p:cNvPr name="TextBox 9" id="9"/>
          <p:cNvSpPr txBox="true"/>
          <p:nvPr/>
        </p:nvSpPr>
        <p:spPr>
          <a:xfrm rot="0">
            <a:off x="1028700" y="1147569"/>
            <a:ext cx="7492441" cy="2398644"/>
          </a:xfrm>
          <a:prstGeom prst="rect">
            <a:avLst/>
          </a:prstGeom>
        </p:spPr>
        <p:txBody>
          <a:bodyPr anchor="t" rtlCol="false" tIns="0" lIns="0" bIns="0" rIns="0">
            <a:spAutoFit/>
          </a:bodyPr>
          <a:lstStyle/>
          <a:p>
            <a:pPr algn="l">
              <a:lnSpc>
                <a:spcPts val="2716"/>
              </a:lnSpc>
            </a:pPr>
            <a:r>
              <a:rPr lang="en-US" sz="1940">
                <a:solidFill>
                  <a:srgbClr val="FFFFFF"/>
                </a:solidFill>
                <a:latin typeface="Canva Sans"/>
                <a:ea typeface="Canva Sans"/>
                <a:cs typeface="Canva Sans"/>
                <a:sym typeface="Canva Sans"/>
              </a:rPr>
              <a:t>•</a:t>
            </a:r>
            <a:r>
              <a:rPr lang="en-US" sz="1940" b="true">
                <a:solidFill>
                  <a:srgbClr val="FFFFFF"/>
                </a:solidFill>
                <a:latin typeface="Canva Sans Bold"/>
                <a:ea typeface="Canva Sans Bold"/>
                <a:cs typeface="Canva Sans Bold"/>
                <a:sym typeface="Canva Sans Bold"/>
              </a:rPr>
              <a:t>Dominant City</a:t>
            </a:r>
            <a:r>
              <a:rPr lang="en-US" sz="1940">
                <a:solidFill>
                  <a:srgbClr val="FFFFFF"/>
                </a:solidFill>
                <a:latin typeface="Canva Sans"/>
                <a:ea typeface="Canva Sans"/>
                <a:cs typeface="Canva Sans"/>
                <a:sym typeface="Canva Sans"/>
              </a:rPr>
              <a:t>: Portsmouth (England) is by far the most significant city, with approximately 11,500  transactions. secondary cities are :Nottingham Geelong and Dortmund .</a:t>
            </a:r>
          </a:p>
          <a:p>
            <a:pPr algn="l">
              <a:lnSpc>
                <a:spcPts val="2716"/>
              </a:lnSpc>
            </a:pPr>
            <a:r>
              <a:rPr lang="en-US" sz="1940" b="true">
                <a:solidFill>
                  <a:srgbClr val="FFFFFF"/>
                </a:solidFill>
                <a:latin typeface="Canva Sans Bold"/>
                <a:ea typeface="Canva Sans Bold"/>
                <a:cs typeface="Canva Sans Bold"/>
                <a:sym typeface="Canva Sans Bold"/>
              </a:rPr>
              <a:t>Conclusion</a:t>
            </a:r>
            <a:r>
              <a:rPr lang="en-US" sz="1940">
                <a:solidFill>
                  <a:srgbClr val="FFFFFF"/>
                </a:solidFill>
                <a:latin typeface="Canva Sans"/>
                <a:ea typeface="Canva Sans"/>
                <a:cs typeface="Canva Sans"/>
                <a:sym typeface="Canva Sans"/>
              </a:rPr>
              <a:t>: The business is overwhelmingly focused in Portsmouth, UK, but hasstrong secondary  markets in England, Australia, and Germany</a:t>
            </a:r>
          </a:p>
          <a:p>
            <a:pPr algn="l">
              <a:lnSpc>
                <a:spcPts val="2716"/>
              </a:lnSpc>
              <a:spcBef>
                <a:spcPct val="0"/>
              </a:spcBef>
            </a:pPr>
          </a:p>
        </p:txBody>
      </p:sp>
      <p:sp>
        <p:nvSpPr>
          <p:cNvPr name="TextBox 10" id="10"/>
          <p:cNvSpPr txBox="true"/>
          <p:nvPr/>
        </p:nvSpPr>
        <p:spPr>
          <a:xfrm rot="0">
            <a:off x="539894" y="558734"/>
            <a:ext cx="3802383"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1. Analysis by Ci</a:t>
            </a:r>
            <a:r>
              <a:rPr lang="en-US" b="true" sz="2862">
                <a:solidFill>
                  <a:srgbClr val="FFFFFF"/>
                </a:solidFill>
                <a:latin typeface="Canva Sans Bold"/>
                <a:ea typeface="Canva Sans Bold"/>
                <a:cs typeface="Canva Sans Bold"/>
                <a:sym typeface="Canva Sans Bold"/>
              </a:rPr>
              <a:t>ty</a:t>
            </a:r>
          </a:p>
          <a:p>
            <a:pPr algn="ctr">
              <a:lnSpc>
                <a:spcPts val="4007"/>
              </a:lnSpc>
            </a:pPr>
          </a:p>
        </p:txBody>
      </p:sp>
      <p:sp>
        <p:nvSpPr>
          <p:cNvPr name="TextBox 11" id="11"/>
          <p:cNvSpPr txBox="true"/>
          <p:nvPr/>
        </p:nvSpPr>
        <p:spPr>
          <a:xfrm rot="0">
            <a:off x="714848" y="3489063"/>
            <a:ext cx="3802383"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2. Analysis by Sta</a:t>
            </a:r>
            <a:r>
              <a:rPr lang="en-US" b="true" sz="2862">
                <a:solidFill>
                  <a:srgbClr val="FFFFFF"/>
                </a:solidFill>
                <a:latin typeface="Canva Sans Bold"/>
                <a:ea typeface="Canva Sans Bold"/>
                <a:cs typeface="Canva Sans Bold"/>
                <a:sym typeface="Canva Sans Bold"/>
              </a:rPr>
              <a:t>te</a:t>
            </a:r>
          </a:p>
          <a:p>
            <a:pPr algn="ctr">
              <a:lnSpc>
                <a:spcPts val="4007"/>
              </a:lnSpc>
            </a:pPr>
          </a:p>
        </p:txBody>
      </p:sp>
      <p:sp>
        <p:nvSpPr>
          <p:cNvPr name="TextBox 12" id="12"/>
          <p:cNvSpPr txBox="true"/>
          <p:nvPr/>
        </p:nvSpPr>
        <p:spPr>
          <a:xfrm rot="0">
            <a:off x="1028700" y="4299712"/>
            <a:ext cx="7492441" cy="1712844"/>
          </a:xfrm>
          <a:prstGeom prst="rect">
            <a:avLst/>
          </a:prstGeom>
        </p:spPr>
        <p:txBody>
          <a:bodyPr anchor="t" rtlCol="false" tIns="0" lIns="0" bIns="0" rIns="0">
            <a:spAutoFit/>
          </a:bodyPr>
          <a:lstStyle/>
          <a:p>
            <a:pPr algn="l">
              <a:lnSpc>
                <a:spcPts val="2716"/>
              </a:lnSpc>
            </a:pPr>
            <a:r>
              <a:rPr lang="en-US" sz="1940">
                <a:solidFill>
                  <a:srgbClr val="FFFFFF"/>
                </a:solidFill>
                <a:latin typeface="Canva Sans"/>
                <a:ea typeface="Canva Sans"/>
                <a:cs typeface="Canva Sans"/>
                <a:sym typeface="Canva Sans"/>
              </a:rPr>
              <a:t>•</a:t>
            </a:r>
            <a:r>
              <a:rPr lang="en-US" sz="1940" b="true">
                <a:solidFill>
                  <a:srgbClr val="FFFFFF"/>
                </a:solidFill>
                <a:latin typeface="Canva Sans Bold"/>
                <a:ea typeface="Canva Sans Bold"/>
                <a:cs typeface="Canva Sans Bold"/>
                <a:sym typeface="Canva Sans Bold"/>
              </a:rPr>
              <a:t>Dominant State</a:t>
            </a:r>
            <a:r>
              <a:rPr lang="en-US" sz="1940">
                <a:solidFill>
                  <a:srgbClr val="FFFFFF"/>
                </a:solidFill>
                <a:latin typeface="Canva Sans"/>
                <a:ea typeface="Canva Sans"/>
                <a:cs typeface="Canva Sans"/>
                <a:sym typeface="Canva Sans"/>
              </a:rPr>
              <a:t>: England is the clear leader, with approximately 11,500 transactions. Secondary are •New South Wales (Australia) and Ontario ,Berlin.</a:t>
            </a:r>
          </a:p>
          <a:p>
            <a:pPr algn="l">
              <a:lnSpc>
                <a:spcPts val="2716"/>
              </a:lnSpc>
            </a:pPr>
          </a:p>
          <a:p>
            <a:pPr algn="l">
              <a:lnSpc>
                <a:spcPts val="2716"/>
              </a:lnSpc>
              <a:spcBef>
                <a:spcPct val="0"/>
              </a:spcBef>
            </a:pPr>
          </a:p>
        </p:txBody>
      </p:sp>
      <p:sp>
        <p:nvSpPr>
          <p:cNvPr name="TextBox 13" id="13"/>
          <p:cNvSpPr txBox="true"/>
          <p:nvPr/>
        </p:nvSpPr>
        <p:spPr>
          <a:xfrm rot="0">
            <a:off x="972537" y="5711439"/>
            <a:ext cx="6599136" cy="1498918"/>
          </a:xfrm>
          <a:prstGeom prst="rect">
            <a:avLst/>
          </a:prstGeom>
        </p:spPr>
        <p:txBody>
          <a:bodyPr anchor="t" rtlCol="false" tIns="0" lIns="0" bIns="0" rIns="0">
            <a:spAutoFit/>
          </a:bodyPr>
          <a:lstStyle/>
          <a:p>
            <a:pPr algn="l">
              <a:lnSpc>
                <a:spcPts val="4007"/>
              </a:lnSpc>
            </a:pPr>
            <a:r>
              <a:rPr lang="en-US" sz="2862" b="true">
                <a:solidFill>
                  <a:srgbClr val="FFFFFF"/>
                </a:solidFill>
                <a:latin typeface="Canva Sans Bold"/>
                <a:ea typeface="Canva Sans Bold"/>
                <a:cs typeface="Canva Sans Bold"/>
                <a:sym typeface="Canva Sans Bold"/>
              </a:rPr>
              <a:t>3. Distribution of Transactions Across Countries</a:t>
            </a:r>
          </a:p>
          <a:p>
            <a:pPr algn="ctr">
              <a:lnSpc>
                <a:spcPts val="4007"/>
              </a:lnSpc>
            </a:pPr>
          </a:p>
        </p:txBody>
      </p:sp>
      <p:sp>
        <p:nvSpPr>
          <p:cNvPr name="TextBox 14" id="14"/>
          <p:cNvSpPr txBox="true"/>
          <p:nvPr/>
        </p:nvSpPr>
        <p:spPr>
          <a:xfrm rot="0">
            <a:off x="1028700" y="7162732"/>
            <a:ext cx="7492441" cy="2741544"/>
          </a:xfrm>
          <a:prstGeom prst="rect">
            <a:avLst/>
          </a:prstGeom>
        </p:spPr>
        <p:txBody>
          <a:bodyPr anchor="t" rtlCol="false" tIns="0" lIns="0" bIns="0" rIns="0">
            <a:spAutoFit/>
          </a:bodyPr>
          <a:lstStyle/>
          <a:p>
            <a:pPr algn="l">
              <a:lnSpc>
                <a:spcPts val="2716"/>
              </a:lnSpc>
            </a:pPr>
            <a:r>
              <a:rPr lang="en-US" sz="1940" b="true">
                <a:solidFill>
                  <a:srgbClr val="FFFFFF"/>
                </a:solidFill>
                <a:latin typeface="Canva Sans Bold"/>
                <a:ea typeface="Canva Sans Bold"/>
                <a:cs typeface="Canva Sans Bold"/>
                <a:sym typeface="Canva Sans Bold"/>
              </a:rPr>
              <a:t>•Dominant Market</a:t>
            </a:r>
            <a:r>
              <a:rPr lang="en-US" sz="1940">
                <a:solidFill>
                  <a:srgbClr val="FFFFFF"/>
                </a:solidFill>
                <a:latin typeface="Canva Sans"/>
                <a:ea typeface="Canva Sans"/>
                <a:cs typeface="Canva Sans"/>
                <a:sym typeface="Canva Sans"/>
              </a:rPr>
              <a:t>: The United Kingdom (UK) is the undisputed  core of your business, accounting for approximately 11,500  transactions.</a:t>
            </a:r>
          </a:p>
          <a:p>
            <a:pPr algn="l">
              <a:lnSpc>
                <a:spcPts val="2716"/>
              </a:lnSpc>
            </a:pPr>
          </a:p>
          <a:p>
            <a:pPr algn="l">
              <a:lnSpc>
                <a:spcPts val="2716"/>
              </a:lnSpc>
            </a:pPr>
            <a:r>
              <a:rPr lang="en-US" sz="1940">
                <a:solidFill>
                  <a:srgbClr val="FFFFFF"/>
                </a:solidFill>
                <a:latin typeface="Canva Sans"/>
                <a:ea typeface="Canva Sans"/>
                <a:cs typeface="Canva Sans"/>
                <a:sym typeface="Canva Sans"/>
              </a:rPr>
              <a:t>•</a:t>
            </a:r>
            <a:r>
              <a:rPr lang="en-US" sz="1940" b="true">
                <a:solidFill>
                  <a:srgbClr val="FFFFFF"/>
                </a:solidFill>
                <a:latin typeface="Canva Sans Bold"/>
                <a:ea typeface="Canva Sans Bold"/>
                <a:cs typeface="Canva Sans Bold"/>
                <a:sym typeface="Canva Sans Bold"/>
              </a:rPr>
              <a:t>Market Share: </a:t>
            </a:r>
            <a:r>
              <a:rPr lang="en-US" sz="1940">
                <a:solidFill>
                  <a:srgbClr val="FFFFFF"/>
                </a:solidFill>
                <a:latin typeface="Canva Sans"/>
                <a:ea typeface="Canva Sans"/>
                <a:cs typeface="Canva Sans"/>
                <a:sym typeface="Canva Sans"/>
              </a:rPr>
              <a:t>The UK drives roughly </a:t>
            </a:r>
            <a:r>
              <a:rPr lang="en-US" sz="1940" b="true">
                <a:solidFill>
                  <a:srgbClr val="FFFFFF"/>
                </a:solidFill>
                <a:latin typeface="Canva Sans Bold"/>
                <a:ea typeface="Canva Sans Bold"/>
                <a:cs typeface="Canva Sans Bold"/>
                <a:sym typeface="Canva Sans Bold"/>
              </a:rPr>
              <a:t>60-65% </a:t>
            </a:r>
            <a:r>
              <a:rPr lang="en-US" sz="1940">
                <a:solidFill>
                  <a:srgbClr val="FFFFFF"/>
                </a:solidFill>
                <a:latin typeface="Canva Sans"/>
                <a:ea typeface="Canva Sans"/>
                <a:cs typeface="Canva Sans"/>
                <a:sym typeface="Canva Sans"/>
              </a:rPr>
              <a:t>of total transaction  volume, with the remaining three countries splitting the rest  relatively evenly</a:t>
            </a:r>
          </a:p>
          <a:p>
            <a:pPr algn="l">
              <a:lnSpc>
                <a:spcPts val="2716"/>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534959" y="3370067"/>
            <a:ext cx="3521258" cy="1773433"/>
          </a:xfrm>
          <a:custGeom>
            <a:avLst/>
            <a:gdLst/>
            <a:ahLst/>
            <a:cxnLst/>
            <a:rect r="r" b="b" t="t" l="l"/>
            <a:pathLst>
              <a:path h="1773433" w="3521258">
                <a:moveTo>
                  <a:pt x="0" y="0"/>
                </a:moveTo>
                <a:lnTo>
                  <a:pt x="3521258" y="0"/>
                </a:lnTo>
                <a:lnTo>
                  <a:pt x="3521258" y="1773433"/>
                </a:lnTo>
                <a:lnTo>
                  <a:pt x="0" y="1773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6" id="6"/>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14</a:t>
            </a:r>
          </a:p>
        </p:txBody>
      </p:sp>
      <p:sp>
        <p:nvSpPr>
          <p:cNvPr name="TextBox 7" id="7"/>
          <p:cNvSpPr txBox="true"/>
          <p:nvPr/>
        </p:nvSpPr>
        <p:spPr>
          <a:xfrm rot="0">
            <a:off x="803147" y="829963"/>
            <a:ext cx="7492441" cy="3084444"/>
          </a:xfrm>
          <a:prstGeom prst="rect">
            <a:avLst/>
          </a:prstGeom>
        </p:spPr>
        <p:txBody>
          <a:bodyPr anchor="t" rtlCol="false" tIns="0" lIns="0" bIns="0" rIns="0">
            <a:spAutoFit/>
          </a:bodyPr>
          <a:lstStyle/>
          <a:p>
            <a:pPr algn="l">
              <a:lnSpc>
                <a:spcPts val="2716"/>
              </a:lnSpc>
            </a:pPr>
            <a:r>
              <a:rPr lang="en-US" sz="1940">
                <a:solidFill>
                  <a:srgbClr val="FFFFFF"/>
                </a:solidFill>
                <a:latin typeface="Canva Sans"/>
                <a:ea typeface="Canva Sans"/>
                <a:cs typeface="Canva Sans"/>
                <a:sym typeface="Canva Sans"/>
              </a:rPr>
              <a:t>•</a:t>
            </a:r>
            <a:r>
              <a:rPr lang="en-US" sz="1940">
                <a:solidFill>
                  <a:srgbClr val="FFFFFF"/>
                </a:solidFill>
                <a:latin typeface="Canva Sans"/>
                <a:ea typeface="Canva Sans"/>
                <a:cs typeface="Canva Sans"/>
                <a:sym typeface="Canva Sans"/>
              </a:rPr>
              <a:t>Dominant </a:t>
            </a:r>
            <a:r>
              <a:rPr lang="en-US" sz="1940">
                <a:solidFill>
                  <a:srgbClr val="FFFFFF"/>
                </a:solidFill>
                <a:latin typeface="Canva Sans"/>
                <a:ea typeface="Canva Sans"/>
                <a:cs typeface="Canva Sans"/>
                <a:sym typeface="Canva Sans"/>
              </a:rPr>
              <a:t>Segmen</a:t>
            </a:r>
            <a:r>
              <a:rPr lang="en-US" sz="1940">
                <a:solidFill>
                  <a:srgbClr val="FFFFFF"/>
                </a:solidFill>
                <a:latin typeface="Canva Sans"/>
                <a:ea typeface="Canva Sans"/>
                <a:cs typeface="Canva Sans"/>
                <a:sym typeface="Canva Sans"/>
              </a:rPr>
              <a:t>t</a:t>
            </a:r>
            <a:r>
              <a:rPr lang="en-US" sz="1940">
                <a:solidFill>
                  <a:srgbClr val="FFFFFF"/>
                </a:solidFill>
                <a:latin typeface="Canva Sans"/>
                <a:ea typeface="Canva Sans"/>
                <a:cs typeface="Canva Sans"/>
                <a:sym typeface="Canva Sans"/>
              </a:rPr>
              <a:t>: Premium customers are responsible for the overwhelming  majority of transactions, accounting for approximately 11,000.</a:t>
            </a:r>
          </a:p>
          <a:p>
            <a:pPr algn="l">
              <a:lnSpc>
                <a:spcPts val="2716"/>
              </a:lnSpc>
            </a:pPr>
            <a:r>
              <a:rPr lang="en-US" sz="1940">
                <a:solidFill>
                  <a:srgbClr val="FFFFFF"/>
                </a:solidFill>
                <a:latin typeface="Canva Sans"/>
                <a:ea typeface="Canva Sans"/>
                <a:cs typeface="Canva Sans"/>
                <a:sym typeface="Canva Sans"/>
              </a:rPr>
              <a:t>•Other Segments:Regular customers contribute a much smaller, but still notable, volume of around  5,000 transactions.New customers have the smallest share, with just under 5,000 transactions. This  is acrucial segment forfuture growth.</a:t>
            </a:r>
          </a:p>
          <a:p>
            <a:pPr algn="l">
              <a:lnSpc>
                <a:spcPts val="2716"/>
              </a:lnSpc>
              <a:spcBef>
                <a:spcPct val="0"/>
              </a:spcBef>
            </a:pPr>
          </a:p>
        </p:txBody>
      </p:sp>
      <p:sp>
        <p:nvSpPr>
          <p:cNvPr name="TextBox 8" id="8"/>
          <p:cNvSpPr txBox="true"/>
          <p:nvPr/>
        </p:nvSpPr>
        <p:spPr>
          <a:xfrm rot="0">
            <a:off x="608980" y="171699"/>
            <a:ext cx="6173839"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4. Analysis by Cus</a:t>
            </a:r>
            <a:r>
              <a:rPr lang="en-US" b="true" sz="2862">
                <a:solidFill>
                  <a:srgbClr val="FFFFFF"/>
                </a:solidFill>
                <a:latin typeface="Canva Sans Bold"/>
                <a:ea typeface="Canva Sans Bold"/>
                <a:cs typeface="Canva Sans Bold"/>
                <a:sym typeface="Canva Sans Bold"/>
              </a:rPr>
              <a:t>tomer Segment</a:t>
            </a:r>
          </a:p>
          <a:p>
            <a:pPr algn="ctr">
              <a:lnSpc>
                <a:spcPts val="4007"/>
              </a:lnSpc>
            </a:pPr>
          </a:p>
        </p:txBody>
      </p:sp>
      <p:sp>
        <p:nvSpPr>
          <p:cNvPr name="TextBox 9" id="9"/>
          <p:cNvSpPr txBox="true"/>
          <p:nvPr/>
        </p:nvSpPr>
        <p:spPr>
          <a:xfrm rot="0">
            <a:off x="9298452" y="171699"/>
            <a:ext cx="3802383"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5.Analysis by Gend</a:t>
            </a:r>
            <a:r>
              <a:rPr lang="en-US" b="true" sz="2862">
                <a:solidFill>
                  <a:srgbClr val="FFFFFF"/>
                </a:solidFill>
                <a:latin typeface="Canva Sans Bold"/>
                <a:ea typeface="Canva Sans Bold"/>
                <a:cs typeface="Canva Sans Bold"/>
                <a:sym typeface="Canva Sans Bold"/>
              </a:rPr>
              <a:t>er</a:t>
            </a:r>
          </a:p>
          <a:p>
            <a:pPr algn="ctr">
              <a:lnSpc>
                <a:spcPts val="4007"/>
              </a:lnSpc>
            </a:pPr>
          </a:p>
        </p:txBody>
      </p:sp>
      <p:sp>
        <p:nvSpPr>
          <p:cNvPr name="TextBox 10" id="10"/>
          <p:cNvSpPr txBox="true"/>
          <p:nvPr/>
        </p:nvSpPr>
        <p:spPr>
          <a:xfrm rot="0">
            <a:off x="9144000" y="829963"/>
            <a:ext cx="7492441" cy="2055744"/>
          </a:xfrm>
          <a:prstGeom prst="rect">
            <a:avLst/>
          </a:prstGeom>
        </p:spPr>
        <p:txBody>
          <a:bodyPr anchor="t" rtlCol="false" tIns="0" lIns="0" bIns="0" rIns="0">
            <a:spAutoFit/>
          </a:bodyPr>
          <a:lstStyle/>
          <a:p>
            <a:pPr algn="l">
              <a:lnSpc>
                <a:spcPts val="2716"/>
              </a:lnSpc>
            </a:pPr>
            <a:r>
              <a:rPr lang="en-US" sz="1940" b="true">
                <a:solidFill>
                  <a:srgbClr val="FFFFFF"/>
                </a:solidFill>
                <a:latin typeface="Canva Sans Bold"/>
                <a:ea typeface="Canva Sans Bold"/>
                <a:cs typeface="Canva Sans Bold"/>
                <a:sym typeface="Canva Sans Bold"/>
              </a:rPr>
              <a:t>Dominant Group:</a:t>
            </a:r>
            <a:r>
              <a:rPr lang="en-US" sz="1940">
                <a:solidFill>
                  <a:srgbClr val="FFFFFF"/>
                </a:solidFill>
                <a:latin typeface="Canva Sans"/>
                <a:ea typeface="Canva Sans"/>
                <a:cs typeface="Canva Sans"/>
                <a:sym typeface="Canva Sans"/>
              </a:rPr>
              <a:t> Fem</a:t>
            </a:r>
            <a:r>
              <a:rPr lang="en-US" sz="1940">
                <a:solidFill>
                  <a:srgbClr val="FFFFFF"/>
                </a:solidFill>
                <a:latin typeface="Canva Sans"/>
                <a:ea typeface="Canva Sans"/>
                <a:cs typeface="Canva Sans"/>
                <a:sym typeface="Canva Sans"/>
              </a:rPr>
              <a:t>a</a:t>
            </a:r>
            <a:r>
              <a:rPr lang="en-US" sz="1940">
                <a:solidFill>
                  <a:srgbClr val="FFFFFF"/>
                </a:solidFill>
                <a:latin typeface="Canva Sans"/>
                <a:ea typeface="Canva Sans"/>
                <a:cs typeface="Canva Sans"/>
                <a:sym typeface="Canva Sans"/>
              </a:rPr>
              <a:t>le cus</a:t>
            </a:r>
            <a:r>
              <a:rPr lang="en-US" sz="1940">
                <a:solidFill>
                  <a:srgbClr val="FFFFFF"/>
                </a:solidFill>
                <a:latin typeface="Canva Sans"/>
                <a:ea typeface="Canva Sans"/>
                <a:cs typeface="Canva Sans"/>
                <a:sym typeface="Canva Sans"/>
              </a:rPr>
              <a:t>t</a:t>
            </a:r>
            <a:r>
              <a:rPr lang="en-US" sz="1940">
                <a:solidFill>
                  <a:srgbClr val="FFFFFF"/>
                </a:solidFill>
                <a:latin typeface="Canva Sans"/>
                <a:ea typeface="Canva Sans"/>
                <a:cs typeface="Canva Sans"/>
                <a:sym typeface="Canva Sans"/>
              </a:rPr>
              <a:t>om</a:t>
            </a:r>
            <a:r>
              <a:rPr lang="en-US" sz="1940">
                <a:solidFill>
                  <a:srgbClr val="FFFFFF"/>
                </a:solidFill>
                <a:latin typeface="Canva Sans"/>
                <a:ea typeface="Canva Sans"/>
                <a:cs typeface="Canva Sans"/>
                <a:sym typeface="Canva Sans"/>
              </a:rPr>
              <a:t>e</a:t>
            </a:r>
            <a:r>
              <a:rPr lang="en-US" sz="1940">
                <a:solidFill>
                  <a:srgbClr val="FFFFFF"/>
                </a:solidFill>
                <a:latin typeface="Canva Sans"/>
                <a:ea typeface="Canva Sans"/>
                <a:cs typeface="Canva Sans"/>
                <a:sym typeface="Canva Sans"/>
              </a:rPr>
              <a:t>rs are responsiblefor the vast majority of  transactions, accountingfor approximately 6,500.</a:t>
            </a:r>
          </a:p>
          <a:p>
            <a:pPr algn="l">
              <a:lnSpc>
                <a:spcPts val="2716"/>
              </a:lnSpc>
            </a:pPr>
            <a:r>
              <a:rPr lang="en-US" sz="1940">
                <a:solidFill>
                  <a:srgbClr val="FFFFFF"/>
                </a:solidFill>
                <a:latin typeface="Canva Sans"/>
                <a:ea typeface="Canva Sans"/>
                <a:cs typeface="Canva Sans"/>
                <a:sym typeface="Canva Sans"/>
              </a:rPr>
              <a:t>•</a:t>
            </a:r>
            <a:r>
              <a:rPr lang="en-US" sz="1940" b="true">
                <a:solidFill>
                  <a:srgbClr val="FFFFFF"/>
                </a:solidFill>
                <a:latin typeface="Canva Sans Bold"/>
                <a:ea typeface="Canva Sans Bold"/>
                <a:cs typeface="Canva Sans Bold"/>
                <a:sym typeface="Canva Sans Bold"/>
              </a:rPr>
              <a:t>Secondary Group</a:t>
            </a:r>
            <a:r>
              <a:rPr lang="en-US" sz="1940">
                <a:solidFill>
                  <a:srgbClr val="FFFFFF"/>
                </a:solidFill>
                <a:latin typeface="Canva Sans"/>
                <a:ea typeface="Canva Sans"/>
                <a:cs typeface="Canva Sans"/>
                <a:sym typeface="Canva Sans"/>
              </a:rPr>
              <a:t>: Male customers contributea significantly smallervolume, with just  over 2,000 transactions.</a:t>
            </a:r>
          </a:p>
          <a:p>
            <a:pPr algn="l">
              <a:lnSpc>
                <a:spcPts val="2716"/>
              </a:lnSpc>
              <a:spcBef>
                <a:spcPct val="0"/>
              </a:spcBef>
            </a:pPr>
          </a:p>
        </p:txBody>
      </p:sp>
      <p:sp>
        <p:nvSpPr>
          <p:cNvPr name="TextBox 11" id="11"/>
          <p:cNvSpPr txBox="true"/>
          <p:nvPr/>
        </p:nvSpPr>
        <p:spPr>
          <a:xfrm rot="0">
            <a:off x="859310" y="5536052"/>
            <a:ext cx="6599136" cy="994093"/>
          </a:xfrm>
          <a:prstGeom prst="rect">
            <a:avLst/>
          </a:prstGeom>
        </p:spPr>
        <p:txBody>
          <a:bodyPr anchor="t" rtlCol="false" tIns="0" lIns="0" bIns="0" rIns="0">
            <a:spAutoFit/>
          </a:bodyPr>
          <a:lstStyle/>
          <a:p>
            <a:pPr algn="l">
              <a:lnSpc>
                <a:spcPts val="4007"/>
              </a:lnSpc>
            </a:pPr>
            <a:r>
              <a:rPr lang="en-US" sz="2862" b="true">
                <a:solidFill>
                  <a:srgbClr val="FFFFFF"/>
                </a:solidFill>
                <a:latin typeface="Canva Sans Bold"/>
                <a:ea typeface="Canva Sans Bold"/>
                <a:cs typeface="Canva Sans Bold"/>
                <a:sym typeface="Canva Sans Bold"/>
              </a:rPr>
              <a:t>6.Analysis by Income Level</a:t>
            </a:r>
          </a:p>
          <a:p>
            <a:pPr algn="ctr">
              <a:lnSpc>
                <a:spcPts val="4007"/>
              </a:lnSpc>
            </a:pPr>
          </a:p>
        </p:txBody>
      </p:sp>
      <p:sp>
        <p:nvSpPr>
          <p:cNvPr name="TextBox 12" id="12"/>
          <p:cNvSpPr txBox="true"/>
          <p:nvPr/>
        </p:nvSpPr>
        <p:spPr>
          <a:xfrm rot="0">
            <a:off x="803147" y="6667569"/>
            <a:ext cx="7492441" cy="2741544"/>
          </a:xfrm>
          <a:prstGeom prst="rect">
            <a:avLst/>
          </a:prstGeom>
        </p:spPr>
        <p:txBody>
          <a:bodyPr anchor="t" rtlCol="false" tIns="0" lIns="0" bIns="0" rIns="0">
            <a:spAutoFit/>
          </a:bodyPr>
          <a:lstStyle/>
          <a:p>
            <a:pPr algn="l">
              <a:lnSpc>
                <a:spcPts val="2716"/>
              </a:lnSpc>
            </a:pPr>
            <a:r>
              <a:rPr lang="en-US" sz="1940">
                <a:solidFill>
                  <a:srgbClr val="FFFFFF"/>
                </a:solidFill>
                <a:latin typeface="Canva Sans"/>
                <a:ea typeface="Canva Sans"/>
                <a:cs typeface="Canva Sans"/>
                <a:sym typeface="Canva Sans"/>
              </a:rPr>
              <a:t>•</a:t>
            </a:r>
            <a:r>
              <a:rPr lang="en-US" sz="1940" b="true">
                <a:solidFill>
                  <a:srgbClr val="FFFFFF"/>
                </a:solidFill>
                <a:latin typeface="Canva Sans Bold"/>
                <a:ea typeface="Canva Sans Bold"/>
                <a:cs typeface="Canva Sans Bold"/>
                <a:sym typeface="Canva Sans Bold"/>
              </a:rPr>
              <a:t>Dominant Segment</a:t>
            </a:r>
            <a:r>
              <a:rPr lang="en-US" sz="1940">
                <a:solidFill>
                  <a:srgbClr val="FFFFFF"/>
                </a:solidFill>
                <a:latin typeface="Canva Sans"/>
                <a:ea typeface="Canva Sans"/>
                <a:cs typeface="Canva Sans"/>
                <a:sym typeface="Canva Sans"/>
              </a:rPr>
              <a:t>: Customers with Medium income levels generate thehighest number  of transactions, approximately 8,800.</a:t>
            </a:r>
          </a:p>
          <a:p>
            <a:pPr algn="l">
              <a:lnSpc>
                <a:spcPts val="2716"/>
              </a:lnSpc>
            </a:pPr>
            <a:r>
              <a:rPr lang="en-US" sz="1940" b="true">
                <a:solidFill>
                  <a:srgbClr val="FFFFFF"/>
                </a:solidFill>
                <a:latin typeface="Canva Sans Bold"/>
                <a:ea typeface="Canva Sans Bold"/>
                <a:cs typeface="Canva Sans Bold"/>
                <a:sym typeface="Canva Sans Bold"/>
              </a:rPr>
              <a:t>Strong Secondary Segment</a:t>
            </a:r>
            <a:r>
              <a:rPr lang="en-US" sz="1940">
                <a:solidFill>
                  <a:srgbClr val="FFFFFF"/>
                </a:solidFill>
                <a:latin typeface="Canva Sans"/>
                <a:ea typeface="Canva Sans"/>
                <a:cs typeface="Canva Sans"/>
                <a:sym typeface="Canva Sans"/>
              </a:rPr>
              <a:t>: The High income segment is also a major contributor, with  around 6,500 transactions.</a:t>
            </a:r>
          </a:p>
          <a:p>
            <a:pPr algn="l">
              <a:lnSpc>
                <a:spcPts val="2716"/>
              </a:lnSpc>
            </a:pPr>
            <a:r>
              <a:rPr lang="en-US" sz="1940" b="true">
                <a:solidFill>
                  <a:srgbClr val="FFFFFF"/>
                </a:solidFill>
                <a:latin typeface="Canva Sans Bold"/>
                <a:ea typeface="Canva Sans Bold"/>
                <a:cs typeface="Canva Sans Bold"/>
                <a:sym typeface="Canva Sans Bold"/>
              </a:rPr>
              <a:t>Smaller Segment</a:t>
            </a:r>
            <a:r>
              <a:rPr lang="en-US" sz="1940">
                <a:solidFill>
                  <a:srgbClr val="FFFFFF"/>
                </a:solidFill>
                <a:latin typeface="Canva Sans"/>
                <a:ea typeface="Canva Sans"/>
                <a:cs typeface="Canva Sans"/>
                <a:sym typeface="Canva Sans"/>
              </a:rPr>
              <a:t>: The Low income segment hasa noticeably smaller share, with just over  2,000 transactions.</a:t>
            </a:r>
          </a:p>
          <a:p>
            <a:pPr algn="l">
              <a:lnSpc>
                <a:spcPts val="2716"/>
              </a:lnSpc>
              <a:spcBef>
                <a:spcPct val="0"/>
              </a:spcBef>
            </a:pPr>
          </a:p>
        </p:txBody>
      </p:sp>
      <p:sp>
        <p:nvSpPr>
          <p:cNvPr name="TextBox 13" id="13"/>
          <p:cNvSpPr txBox="true"/>
          <p:nvPr/>
        </p:nvSpPr>
        <p:spPr>
          <a:xfrm rot="0">
            <a:off x="9144000" y="5527824"/>
            <a:ext cx="6173839"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7. Analysis by Produc</a:t>
            </a:r>
            <a:r>
              <a:rPr lang="en-US" b="true" sz="2862">
                <a:solidFill>
                  <a:srgbClr val="FFFFFF"/>
                </a:solidFill>
                <a:latin typeface="Canva Sans Bold"/>
                <a:ea typeface="Canva Sans Bold"/>
                <a:cs typeface="Canva Sans Bold"/>
                <a:sym typeface="Canva Sans Bold"/>
              </a:rPr>
              <a:t>t Category</a:t>
            </a:r>
          </a:p>
          <a:p>
            <a:pPr algn="ctr">
              <a:lnSpc>
                <a:spcPts val="4007"/>
              </a:lnSpc>
            </a:pPr>
          </a:p>
        </p:txBody>
      </p:sp>
      <p:sp>
        <p:nvSpPr>
          <p:cNvPr name="TextBox 14" id="14"/>
          <p:cNvSpPr txBox="true"/>
          <p:nvPr/>
        </p:nvSpPr>
        <p:spPr>
          <a:xfrm rot="0">
            <a:off x="9144000" y="6552739"/>
            <a:ext cx="7492441" cy="2741544"/>
          </a:xfrm>
          <a:prstGeom prst="rect">
            <a:avLst/>
          </a:prstGeom>
        </p:spPr>
        <p:txBody>
          <a:bodyPr anchor="t" rtlCol="false" tIns="0" lIns="0" bIns="0" rIns="0">
            <a:spAutoFit/>
          </a:bodyPr>
          <a:lstStyle/>
          <a:p>
            <a:pPr algn="l">
              <a:lnSpc>
                <a:spcPts val="2716"/>
              </a:lnSpc>
            </a:pPr>
            <a:r>
              <a:rPr lang="en-US" sz="1940">
                <a:solidFill>
                  <a:srgbClr val="FFFFFF"/>
                </a:solidFill>
                <a:latin typeface="Canva Sans"/>
                <a:ea typeface="Canva Sans"/>
                <a:cs typeface="Canva Sans"/>
                <a:sym typeface="Canva Sans"/>
              </a:rPr>
              <a:t>•</a:t>
            </a:r>
            <a:r>
              <a:rPr lang="en-US" sz="1940" b="true">
                <a:solidFill>
                  <a:srgbClr val="FFFFFF"/>
                </a:solidFill>
                <a:latin typeface="Canva Sans Bold"/>
                <a:ea typeface="Canva Sans Bold"/>
                <a:cs typeface="Canva Sans Bold"/>
                <a:sym typeface="Canva Sans Bold"/>
              </a:rPr>
              <a:t>Dominant Category</a:t>
            </a:r>
            <a:r>
              <a:rPr lang="en-US" sz="1940">
                <a:solidFill>
                  <a:srgbClr val="FFFFFF"/>
                </a:solidFill>
                <a:latin typeface="Canva Sans"/>
                <a:ea typeface="Canva Sans"/>
                <a:cs typeface="Canva Sans"/>
                <a:sym typeface="Canva Sans"/>
              </a:rPr>
              <a:t>: Grocery is the runaway leader, with approximately 2,400  transactions, far surpassing all other categories.</a:t>
            </a:r>
          </a:p>
          <a:p>
            <a:pPr algn="l">
              <a:lnSpc>
                <a:spcPts val="2716"/>
              </a:lnSpc>
            </a:pPr>
            <a:r>
              <a:rPr lang="en-US" sz="1940" b="true">
                <a:solidFill>
                  <a:srgbClr val="FFFFFF"/>
                </a:solidFill>
                <a:latin typeface="Canva Sans Bold"/>
                <a:ea typeface="Canva Sans Bold"/>
                <a:cs typeface="Canva Sans Bold"/>
                <a:sym typeface="Canva Sans Bold"/>
              </a:rPr>
              <a:t>Secondary Categories</a:t>
            </a:r>
            <a:r>
              <a:rPr lang="en-US" sz="1940">
                <a:solidFill>
                  <a:srgbClr val="FFFFFF"/>
                </a:solidFill>
                <a:latin typeface="Canva Sans"/>
                <a:ea typeface="Canva Sans"/>
                <a:cs typeface="Canva Sans"/>
                <a:sym typeface="Canva Sans"/>
              </a:rPr>
              <a:t>: Clothing (~1,800transactions) and Books (~1,600 transactions) form  a strong second tier.</a:t>
            </a:r>
          </a:p>
          <a:p>
            <a:pPr algn="l">
              <a:lnSpc>
                <a:spcPts val="2716"/>
              </a:lnSpc>
            </a:pPr>
            <a:r>
              <a:rPr lang="en-US" sz="1940" b="true">
                <a:solidFill>
                  <a:srgbClr val="FFFFFF"/>
                </a:solidFill>
                <a:latin typeface="Canva Sans Bold"/>
                <a:ea typeface="Canva Sans Bold"/>
                <a:cs typeface="Canva Sans Bold"/>
                <a:sym typeface="Canva Sans Bold"/>
              </a:rPr>
              <a:t>Minor Categories</a:t>
            </a:r>
            <a:r>
              <a:rPr lang="en-US" sz="1940">
                <a:solidFill>
                  <a:srgbClr val="FFFFFF"/>
                </a:solidFill>
                <a:latin typeface="Canva Sans"/>
                <a:ea typeface="Canva Sans"/>
                <a:cs typeface="Canva Sans"/>
                <a:sym typeface="Canva Sans"/>
              </a:rPr>
              <a:t>: Electronics and Home Decor have significantly lower transaction  volumes, both below 500.</a:t>
            </a:r>
          </a:p>
          <a:p>
            <a:pPr algn="l">
              <a:lnSpc>
                <a:spcPts val="2716"/>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579417" y="8585700"/>
            <a:ext cx="1075518" cy="708583"/>
            <a:chOff x="0" y="0"/>
            <a:chExt cx="283264" cy="186623"/>
          </a:xfrm>
        </p:grpSpPr>
        <p:sp>
          <p:nvSpPr>
            <p:cNvPr name="Freeform 3" id="3"/>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4" id="4"/>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Freeform 5" id="5"/>
          <p:cNvSpPr/>
          <p:nvPr/>
        </p:nvSpPr>
        <p:spPr>
          <a:xfrm flipH="false" flipV="false" rot="0">
            <a:off x="5236772" y="2672659"/>
            <a:ext cx="3716728" cy="2307378"/>
          </a:xfrm>
          <a:custGeom>
            <a:avLst/>
            <a:gdLst/>
            <a:ahLst/>
            <a:cxnLst/>
            <a:rect r="r" b="b" t="t" l="l"/>
            <a:pathLst>
              <a:path h="2307378" w="3716728">
                <a:moveTo>
                  <a:pt x="0" y="0"/>
                </a:moveTo>
                <a:lnTo>
                  <a:pt x="3716728" y="0"/>
                </a:lnTo>
                <a:lnTo>
                  <a:pt x="3716728" y="2307378"/>
                </a:lnTo>
                <a:lnTo>
                  <a:pt x="0" y="2307378"/>
                </a:lnTo>
                <a:lnTo>
                  <a:pt x="0" y="0"/>
                </a:lnTo>
                <a:close/>
              </a:path>
            </a:pathLst>
          </a:custGeom>
          <a:blipFill>
            <a:blip r:embed="rId2"/>
            <a:stretch>
              <a:fillRect l="-227848" t="-65167" r="-44852" b="-172527"/>
            </a:stretch>
          </a:blipFill>
        </p:spPr>
      </p:sp>
      <p:sp>
        <p:nvSpPr>
          <p:cNvPr name="AutoShape 6" id="6"/>
          <p:cNvSpPr/>
          <p:nvPr/>
        </p:nvSpPr>
        <p:spPr>
          <a:xfrm flipH="true">
            <a:off x="9144000" y="0"/>
            <a:ext cx="0" cy="10485839"/>
          </a:xfrm>
          <a:prstGeom prst="line">
            <a:avLst/>
          </a:prstGeom>
          <a:ln cap="flat" w="38100">
            <a:solidFill>
              <a:srgbClr val="FFFFFF"/>
            </a:solidFill>
            <a:prstDash val="solid"/>
            <a:headEnd type="none" len="sm" w="sm"/>
            <a:tailEnd type="none" len="sm" w="sm"/>
          </a:ln>
        </p:spPr>
      </p:sp>
      <p:sp>
        <p:nvSpPr>
          <p:cNvPr name="AutoShape 7" id="7"/>
          <p:cNvSpPr/>
          <p:nvPr/>
        </p:nvSpPr>
        <p:spPr>
          <a:xfrm>
            <a:off x="-390870" y="5143500"/>
            <a:ext cx="20637265" cy="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9334500" y="2752660"/>
            <a:ext cx="3434892" cy="2147377"/>
          </a:xfrm>
          <a:custGeom>
            <a:avLst/>
            <a:gdLst/>
            <a:ahLst/>
            <a:cxnLst/>
            <a:rect r="r" b="b" t="t" l="l"/>
            <a:pathLst>
              <a:path h="2147377" w="3434892">
                <a:moveTo>
                  <a:pt x="0" y="0"/>
                </a:moveTo>
                <a:lnTo>
                  <a:pt x="3434892" y="0"/>
                </a:lnTo>
                <a:lnTo>
                  <a:pt x="3434892" y="2147377"/>
                </a:lnTo>
                <a:lnTo>
                  <a:pt x="0" y="2147377"/>
                </a:lnTo>
                <a:lnTo>
                  <a:pt x="0" y="0"/>
                </a:lnTo>
                <a:close/>
              </a:path>
            </a:pathLst>
          </a:custGeom>
          <a:blipFill>
            <a:blip r:embed="rId3"/>
            <a:stretch>
              <a:fillRect l="-197230" t="-148459" r="-32768" b="-48459"/>
            </a:stretch>
          </a:blipFill>
        </p:spPr>
      </p:sp>
      <p:sp>
        <p:nvSpPr>
          <p:cNvPr name="Freeform 9" id="9"/>
          <p:cNvSpPr/>
          <p:nvPr/>
        </p:nvSpPr>
        <p:spPr>
          <a:xfrm flipH="false" flipV="false" rot="0">
            <a:off x="1824282" y="5892566"/>
            <a:ext cx="4162471" cy="2693134"/>
          </a:xfrm>
          <a:custGeom>
            <a:avLst/>
            <a:gdLst/>
            <a:ahLst/>
            <a:cxnLst/>
            <a:rect r="r" b="b" t="t" l="l"/>
            <a:pathLst>
              <a:path h="2693134" w="4162471">
                <a:moveTo>
                  <a:pt x="0" y="0"/>
                </a:moveTo>
                <a:lnTo>
                  <a:pt x="4162471" y="0"/>
                </a:lnTo>
                <a:lnTo>
                  <a:pt x="4162471" y="2693134"/>
                </a:lnTo>
                <a:lnTo>
                  <a:pt x="0" y="2693134"/>
                </a:lnTo>
                <a:lnTo>
                  <a:pt x="0" y="0"/>
                </a:lnTo>
                <a:close/>
              </a:path>
            </a:pathLst>
          </a:custGeom>
          <a:blipFill>
            <a:blip r:embed="rId4"/>
            <a:stretch>
              <a:fillRect l="-51916" t="-40986" r="-47434" b="-32327"/>
            </a:stretch>
          </a:blipFill>
        </p:spPr>
      </p:sp>
      <p:sp>
        <p:nvSpPr>
          <p:cNvPr name="Freeform 10" id="10"/>
          <p:cNvSpPr/>
          <p:nvPr/>
        </p:nvSpPr>
        <p:spPr>
          <a:xfrm flipH="false" flipV="false" rot="0">
            <a:off x="10815979" y="5892566"/>
            <a:ext cx="4357725" cy="2351563"/>
          </a:xfrm>
          <a:custGeom>
            <a:avLst/>
            <a:gdLst/>
            <a:ahLst/>
            <a:cxnLst/>
            <a:rect r="r" b="b" t="t" l="l"/>
            <a:pathLst>
              <a:path h="2351563" w="4357725">
                <a:moveTo>
                  <a:pt x="0" y="0"/>
                </a:moveTo>
                <a:lnTo>
                  <a:pt x="4357725" y="0"/>
                </a:lnTo>
                <a:lnTo>
                  <a:pt x="4357725" y="2351563"/>
                </a:lnTo>
                <a:lnTo>
                  <a:pt x="0" y="2351563"/>
                </a:lnTo>
                <a:lnTo>
                  <a:pt x="0" y="0"/>
                </a:lnTo>
                <a:close/>
              </a:path>
            </a:pathLst>
          </a:custGeom>
          <a:blipFill>
            <a:blip r:embed="rId5"/>
            <a:stretch>
              <a:fillRect l="-40247" t="-48658" r="-16590" b="-14825"/>
            </a:stretch>
          </a:blipFill>
        </p:spPr>
      </p:sp>
      <p:sp>
        <p:nvSpPr>
          <p:cNvPr name="TextBox 11" id="11"/>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15</a:t>
            </a:r>
          </a:p>
        </p:txBody>
      </p:sp>
      <p:sp>
        <p:nvSpPr>
          <p:cNvPr name="TextBox 12" id="12"/>
          <p:cNvSpPr txBox="true"/>
          <p:nvPr/>
        </p:nvSpPr>
        <p:spPr>
          <a:xfrm rot="0">
            <a:off x="608980" y="171699"/>
            <a:ext cx="5221022"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8.Analysis by Produc</a:t>
            </a:r>
            <a:r>
              <a:rPr lang="en-US" b="true" sz="2862">
                <a:solidFill>
                  <a:srgbClr val="FFFFFF"/>
                </a:solidFill>
                <a:latin typeface="Canva Sans Bold"/>
                <a:ea typeface="Canva Sans Bold"/>
                <a:cs typeface="Canva Sans Bold"/>
                <a:sym typeface="Canva Sans Bold"/>
              </a:rPr>
              <a:t>t Brand</a:t>
            </a:r>
          </a:p>
          <a:p>
            <a:pPr algn="ctr">
              <a:lnSpc>
                <a:spcPts val="4007"/>
              </a:lnSpc>
            </a:pPr>
          </a:p>
        </p:txBody>
      </p:sp>
      <p:sp>
        <p:nvSpPr>
          <p:cNvPr name="TextBox 13" id="13"/>
          <p:cNvSpPr txBox="true"/>
          <p:nvPr/>
        </p:nvSpPr>
        <p:spPr>
          <a:xfrm rot="0">
            <a:off x="608980" y="849013"/>
            <a:ext cx="4459799" cy="3886461"/>
          </a:xfrm>
          <a:prstGeom prst="rect">
            <a:avLst/>
          </a:prstGeom>
        </p:spPr>
        <p:txBody>
          <a:bodyPr anchor="t" rtlCol="false" tIns="0" lIns="0" bIns="0" rIns="0">
            <a:spAutoFit/>
          </a:bodyPr>
          <a:lstStyle/>
          <a:p>
            <a:pPr algn="l">
              <a:lnSpc>
                <a:spcPts val="2085"/>
              </a:lnSpc>
            </a:pPr>
            <a:r>
              <a:rPr lang="en-US" sz="1489">
                <a:solidFill>
                  <a:srgbClr val="FFFFFF"/>
                </a:solidFill>
                <a:latin typeface="Canva Sans"/>
                <a:ea typeface="Canva Sans"/>
                <a:cs typeface="Canva Sans"/>
                <a:sym typeface="Canva Sans"/>
              </a:rPr>
              <a:t>•</a:t>
            </a:r>
            <a:r>
              <a:rPr lang="en-US" sz="1489" b="true">
                <a:solidFill>
                  <a:srgbClr val="FFFFFF"/>
                </a:solidFill>
                <a:latin typeface="Canva Sans Bold"/>
                <a:ea typeface="Canva Sans Bold"/>
                <a:cs typeface="Canva Sans Bold"/>
                <a:sym typeface="Canva Sans Bold"/>
              </a:rPr>
              <a:t>Top Tier Brands</a:t>
            </a:r>
            <a:r>
              <a:rPr lang="en-US" sz="1489">
                <a:solidFill>
                  <a:srgbClr val="FFFFFF"/>
                </a:solidFill>
                <a:latin typeface="Canva Sans"/>
                <a:ea typeface="Canva Sans"/>
                <a:cs typeface="Canva Sans"/>
                <a:sym typeface="Canva Sans"/>
              </a:rPr>
              <a:t>: Nestle (FMCG), Adidas (Apparel), and Pepsi (Beverage) are the top three  brands by transaction volume.</a:t>
            </a:r>
          </a:p>
          <a:p>
            <a:pPr algn="l">
              <a:lnSpc>
                <a:spcPts val="2085"/>
              </a:lnSpc>
            </a:pPr>
            <a:r>
              <a:rPr lang="en-US" sz="1489" b="true">
                <a:solidFill>
                  <a:srgbClr val="FFFFFF"/>
                </a:solidFill>
                <a:latin typeface="Canva Sans Bold"/>
                <a:ea typeface="Canva Sans Bold"/>
                <a:cs typeface="Canva Sans Bold"/>
                <a:sym typeface="Canva Sans Bold"/>
              </a:rPr>
              <a:t>Strong Performers: Penguin Books </a:t>
            </a:r>
            <a:r>
              <a:rPr lang="en-US" sz="1489">
                <a:solidFill>
                  <a:srgbClr val="FFFFFF"/>
                </a:solidFill>
                <a:latin typeface="Canva Sans"/>
                <a:ea typeface="Canva Sans"/>
                <a:cs typeface="Canva Sans"/>
                <a:sym typeface="Canva Sans"/>
              </a:rPr>
              <a:t>and </a:t>
            </a:r>
            <a:r>
              <a:rPr lang="en-US" sz="1489" b="true">
                <a:solidFill>
                  <a:srgbClr val="FFFFFF"/>
                </a:solidFill>
                <a:latin typeface="Canva Sans Bold"/>
                <a:ea typeface="Canva Sans Bold"/>
                <a:cs typeface="Canva Sans Bold"/>
                <a:sym typeface="Canva Sans Bold"/>
              </a:rPr>
              <a:t>Random House</a:t>
            </a:r>
            <a:r>
              <a:rPr lang="en-US" sz="1489">
                <a:solidFill>
                  <a:srgbClr val="FFFFFF"/>
                </a:solidFill>
                <a:latin typeface="Canva Sans"/>
                <a:ea typeface="Canva Sans"/>
                <a:cs typeface="Canva Sans"/>
                <a:sym typeface="Canva Sans"/>
              </a:rPr>
              <a:t>(both Publishing) show very  strong performance, confirming the importance of the Books category.</a:t>
            </a:r>
          </a:p>
          <a:p>
            <a:pPr algn="l">
              <a:lnSpc>
                <a:spcPts val="2085"/>
              </a:lnSpc>
            </a:pPr>
            <a:r>
              <a:rPr lang="en-US" sz="1489" b="true">
                <a:solidFill>
                  <a:srgbClr val="FFFFFF"/>
                </a:solidFill>
                <a:latin typeface="Canva Sans Bold"/>
                <a:ea typeface="Canva Sans Bold"/>
                <a:cs typeface="Canva Sans Bold"/>
                <a:sym typeface="Canva Sans Bold"/>
              </a:rPr>
              <a:t>Electronics &amp; Home: </a:t>
            </a:r>
            <a:r>
              <a:rPr lang="en-US" sz="1489">
                <a:solidFill>
                  <a:srgbClr val="FFFFFF"/>
                </a:solidFill>
                <a:latin typeface="Canva Sans"/>
                <a:ea typeface="Canva Sans"/>
                <a:cs typeface="Canva Sans"/>
                <a:sym typeface="Canva Sans"/>
              </a:rPr>
              <a:t>Electronics brands (Sony, Samsung, Apple) and homedecor brands  (IKEA, Home Depot) have lower transaction counts, which aligns with their categories  being less frequent purchases.</a:t>
            </a:r>
          </a:p>
          <a:p>
            <a:pPr algn="l">
              <a:lnSpc>
                <a:spcPts val="2365"/>
              </a:lnSpc>
            </a:pPr>
          </a:p>
          <a:p>
            <a:pPr algn="l">
              <a:lnSpc>
                <a:spcPts val="2085"/>
              </a:lnSpc>
            </a:pPr>
          </a:p>
          <a:p>
            <a:pPr algn="l">
              <a:lnSpc>
                <a:spcPts val="2085"/>
              </a:lnSpc>
              <a:spcBef>
                <a:spcPct val="0"/>
              </a:spcBef>
            </a:pPr>
          </a:p>
        </p:txBody>
      </p:sp>
      <p:sp>
        <p:nvSpPr>
          <p:cNvPr name="TextBox 14" id="14"/>
          <p:cNvSpPr txBox="true"/>
          <p:nvPr/>
        </p:nvSpPr>
        <p:spPr>
          <a:xfrm rot="0">
            <a:off x="12326886" y="171699"/>
            <a:ext cx="5221022"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9.Analysis by Produc</a:t>
            </a:r>
            <a:r>
              <a:rPr lang="en-US" b="true" sz="2862">
                <a:solidFill>
                  <a:srgbClr val="FFFFFF"/>
                </a:solidFill>
                <a:latin typeface="Canva Sans Bold"/>
                <a:ea typeface="Canva Sans Bold"/>
                <a:cs typeface="Canva Sans Bold"/>
                <a:sym typeface="Canva Sans Bold"/>
              </a:rPr>
              <a:t>t Type</a:t>
            </a:r>
          </a:p>
          <a:p>
            <a:pPr algn="ctr">
              <a:lnSpc>
                <a:spcPts val="4007"/>
              </a:lnSpc>
            </a:pPr>
          </a:p>
        </p:txBody>
      </p:sp>
      <p:sp>
        <p:nvSpPr>
          <p:cNvPr name="TextBox 15" id="15"/>
          <p:cNvSpPr txBox="true"/>
          <p:nvPr/>
        </p:nvSpPr>
        <p:spPr>
          <a:xfrm rot="0">
            <a:off x="12943805" y="849013"/>
            <a:ext cx="4459799" cy="3886461"/>
          </a:xfrm>
          <a:prstGeom prst="rect">
            <a:avLst/>
          </a:prstGeom>
        </p:spPr>
        <p:txBody>
          <a:bodyPr anchor="t" rtlCol="false" tIns="0" lIns="0" bIns="0" rIns="0">
            <a:spAutoFit/>
          </a:bodyPr>
          <a:lstStyle/>
          <a:p>
            <a:pPr algn="l">
              <a:lnSpc>
                <a:spcPts val="2085"/>
              </a:lnSpc>
            </a:pPr>
            <a:r>
              <a:rPr lang="en-US" sz="1489">
                <a:solidFill>
                  <a:srgbClr val="FFFFFF"/>
                </a:solidFill>
                <a:latin typeface="Canva Sans"/>
                <a:ea typeface="Canva Sans"/>
                <a:cs typeface="Canva Sans"/>
                <a:sym typeface="Canva Sans"/>
              </a:rPr>
              <a:t>•</a:t>
            </a:r>
            <a:r>
              <a:rPr lang="en-US" sz="1489" b="true">
                <a:solidFill>
                  <a:srgbClr val="FFFFFF"/>
                </a:solidFill>
                <a:latin typeface="Canva Sans Bold"/>
                <a:ea typeface="Canva Sans Bold"/>
                <a:cs typeface="Canva Sans Bold"/>
                <a:sym typeface="Canva Sans Bold"/>
              </a:rPr>
              <a:t>Top Tier Brands</a:t>
            </a:r>
            <a:r>
              <a:rPr lang="en-US" sz="1489">
                <a:solidFill>
                  <a:srgbClr val="FFFFFF"/>
                </a:solidFill>
                <a:latin typeface="Canva Sans"/>
                <a:ea typeface="Canva Sans"/>
                <a:cs typeface="Canva Sans"/>
                <a:sym typeface="Canva Sans"/>
              </a:rPr>
              <a:t>: Nestle (FMCG), Adidas (Apparel), and Pepsi (Beverage) are the top three  brands by transaction volume.</a:t>
            </a:r>
          </a:p>
          <a:p>
            <a:pPr algn="l">
              <a:lnSpc>
                <a:spcPts val="2085"/>
              </a:lnSpc>
            </a:pPr>
            <a:r>
              <a:rPr lang="en-US" sz="1489" b="true">
                <a:solidFill>
                  <a:srgbClr val="FFFFFF"/>
                </a:solidFill>
                <a:latin typeface="Canva Sans Bold"/>
                <a:ea typeface="Canva Sans Bold"/>
                <a:cs typeface="Canva Sans Bold"/>
                <a:sym typeface="Canva Sans Bold"/>
              </a:rPr>
              <a:t>Strong Performers: Penguin Books </a:t>
            </a:r>
            <a:r>
              <a:rPr lang="en-US" sz="1489">
                <a:solidFill>
                  <a:srgbClr val="FFFFFF"/>
                </a:solidFill>
                <a:latin typeface="Canva Sans"/>
                <a:ea typeface="Canva Sans"/>
                <a:cs typeface="Canva Sans"/>
                <a:sym typeface="Canva Sans"/>
              </a:rPr>
              <a:t>and </a:t>
            </a:r>
            <a:r>
              <a:rPr lang="en-US" sz="1489" b="true">
                <a:solidFill>
                  <a:srgbClr val="FFFFFF"/>
                </a:solidFill>
                <a:latin typeface="Canva Sans Bold"/>
                <a:ea typeface="Canva Sans Bold"/>
                <a:cs typeface="Canva Sans Bold"/>
                <a:sym typeface="Canva Sans Bold"/>
              </a:rPr>
              <a:t>Random House</a:t>
            </a:r>
            <a:r>
              <a:rPr lang="en-US" sz="1489">
                <a:solidFill>
                  <a:srgbClr val="FFFFFF"/>
                </a:solidFill>
                <a:latin typeface="Canva Sans"/>
                <a:ea typeface="Canva Sans"/>
                <a:cs typeface="Canva Sans"/>
                <a:sym typeface="Canva Sans"/>
              </a:rPr>
              <a:t>(both Publishing) show very  strong performance, confirming the importance of the Books category.</a:t>
            </a:r>
          </a:p>
          <a:p>
            <a:pPr algn="l">
              <a:lnSpc>
                <a:spcPts val="2085"/>
              </a:lnSpc>
            </a:pPr>
            <a:r>
              <a:rPr lang="en-US" sz="1489" b="true">
                <a:solidFill>
                  <a:srgbClr val="FFFFFF"/>
                </a:solidFill>
                <a:latin typeface="Canva Sans Bold"/>
                <a:ea typeface="Canva Sans Bold"/>
                <a:cs typeface="Canva Sans Bold"/>
                <a:sym typeface="Canva Sans Bold"/>
              </a:rPr>
              <a:t>Electronics &amp; Home: </a:t>
            </a:r>
            <a:r>
              <a:rPr lang="en-US" sz="1489">
                <a:solidFill>
                  <a:srgbClr val="FFFFFF"/>
                </a:solidFill>
                <a:latin typeface="Canva Sans"/>
                <a:ea typeface="Canva Sans"/>
                <a:cs typeface="Canva Sans"/>
                <a:sym typeface="Canva Sans"/>
              </a:rPr>
              <a:t>Electronics brands (Sony, Samsung, Apple) and homedecor brands  (IKEA, Home Depot) have lower transaction counts, which aligns with their categories  being less frequent purchases.</a:t>
            </a:r>
          </a:p>
          <a:p>
            <a:pPr algn="l">
              <a:lnSpc>
                <a:spcPts val="2365"/>
              </a:lnSpc>
            </a:pPr>
          </a:p>
          <a:p>
            <a:pPr algn="l">
              <a:lnSpc>
                <a:spcPts val="2085"/>
              </a:lnSpc>
            </a:pPr>
          </a:p>
          <a:p>
            <a:pPr algn="l">
              <a:lnSpc>
                <a:spcPts val="2085"/>
              </a:lnSpc>
              <a:spcBef>
                <a:spcPct val="0"/>
              </a:spcBef>
            </a:pPr>
          </a:p>
        </p:txBody>
      </p:sp>
      <p:sp>
        <p:nvSpPr>
          <p:cNvPr name="TextBox 16" id="16"/>
          <p:cNvSpPr txBox="true"/>
          <p:nvPr/>
        </p:nvSpPr>
        <p:spPr>
          <a:xfrm rot="0">
            <a:off x="228368" y="5248275"/>
            <a:ext cx="5601633" cy="1511261"/>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10.Analysis by Produc</a:t>
            </a:r>
            <a:r>
              <a:rPr lang="en-US" b="true" sz="2862">
                <a:solidFill>
                  <a:srgbClr val="FFFFFF"/>
                </a:solidFill>
                <a:latin typeface="Canva Sans Bold"/>
                <a:ea typeface="Canva Sans Bold"/>
                <a:cs typeface="Canva Sans Bold"/>
                <a:sym typeface="Canva Sans Bold"/>
              </a:rPr>
              <a:t>t Brand</a:t>
            </a:r>
          </a:p>
          <a:p>
            <a:pPr algn="ctr">
              <a:lnSpc>
                <a:spcPts val="4007"/>
              </a:lnSpc>
            </a:pPr>
          </a:p>
          <a:p>
            <a:pPr algn="ctr">
              <a:lnSpc>
                <a:spcPts val="4007"/>
              </a:lnSpc>
            </a:pPr>
          </a:p>
        </p:txBody>
      </p:sp>
      <p:sp>
        <p:nvSpPr>
          <p:cNvPr name="TextBox 17" id="17"/>
          <p:cNvSpPr txBox="true"/>
          <p:nvPr/>
        </p:nvSpPr>
        <p:spPr>
          <a:xfrm rot="0">
            <a:off x="380253" y="8557125"/>
            <a:ext cx="8573247" cy="2882970"/>
          </a:xfrm>
          <a:prstGeom prst="rect">
            <a:avLst/>
          </a:prstGeom>
        </p:spPr>
        <p:txBody>
          <a:bodyPr anchor="t" rtlCol="false" tIns="0" lIns="0" bIns="0" rIns="0">
            <a:spAutoFit/>
          </a:bodyPr>
          <a:lstStyle/>
          <a:p>
            <a:pPr algn="l">
              <a:lnSpc>
                <a:spcPts val="2271"/>
              </a:lnSpc>
            </a:pPr>
            <a:r>
              <a:rPr lang="en-US" sz="1622">
                <a:solidFill>
                  <a:srgbClr val="FFFFFF"/>
                </a:solidFill>
                <a:latin typeface="Canva Sans"/>
                <a:ea typeface="Canva Sans"/>
                <a:cs typeface="Canva Sans"/>
                <a:sym typeface="Canva Sans"/>
              </a:rPr>
              <a:t>•</a:t>
            </a:r>
            <a:r>
              <a:rPr lang="en-US" sz="1622" b="true">
                <a:solidFill>
                  <a:srgbClr val="FFFFFF"/>
                </a:solidFill>
                <a:latin typeface="Canva Sans Bold"/>
                <a:ea typeface="Canva Sans Bold"/>
                <a:cs typeface="Canva Sans Bold"/>
                <a:sym typeface="Canva Sans Bold"/>
              </a:rPr>
              <a:t>Spending Concentration</a:t>
            </a:r>
            <a:r>
              <a:rPr lang="en-US" sz="1622">
                <a:solidFill>
                  <a:srgbClr val="FFFFFF"/>
                </a:solidFill>
                <a:latin typeface="Canva Sans"/>
                <a:ea typeface="Canva Sans"/>
                <a:cs typeface="Canva Sans"/>
                <a:sym typeface="Canva Sans"/>
              </a:rPr>
              <a:t>: An overwhelming number of transactions (</a:t>
            </a:r>
            <a:r>
              <a:rPr lang="en-US" sz="1622">
                <a:solidFill>
                  <a:srgbClr val="FFFFFF"/>
                </a:solidFill>
                <a:latin typeface="Canva Sans"/>
                <a:ea typeface="Canva Sans"/>
                <a:cs typeface="Canva Sans"/>
                <a:sym typeface="Canva Sans"/>
              </a:rPr>
              <a:t>fre</a:t>
            </a:r>
            <a:r>
              <a:rPr lang="en-US" sz="1622">
                <a:solidFill>
                  <a:srgbClr val="FFFFFF"/>
                </a:solidFill>
                <a:latin typeface="Canva Sans"/>
                <a:ea typeface="Canva Sans"/>
                <a:cs typeface="Canva Sans"/>
                <a:sym typeface="Canva Sans"/>
              </a:rPr>
              <a:t>qu</a:t>
            </a:r>
            <a:r>
              <a:rPr lang="en-US" sz="1622">
                <a:solidFill>
                  <a:srgbClr val="FFFFFF"/>
                </a:solidFill>
                <a:latin typeface="Canva Sans"/>
                <a:ea typeface="Canva Sans"/>
                <a:cs typeface="Canva Sans"/>
                <a:sym typeface="Canva Sans"/>
              </a:rPr>
              <a:t>en</a:t>
            </a:r>
            <a:r>
              <a:rPr lang="en-US" sz="1622">
                <a:solidFill>
                  <a:srgbClr val="FFFFFF"/>
                </a:solidFill>
                <a:latin typeface="Canva Sans"/>
                <a:ea typeface="Canva Sans"/>
                <a:cs typeface="Canva Sans"/>
                <a:sym typeface="Canva Sans"/>
              </a:rPr>
              <a:t>cy</a:t>
            </a:r>
          </a:p>
          <a:p>
            <a:pPr algn="l">
              <a:lnSpc>
                <a:spcPts val="2271"/>
              </a:lnSpc>
            </a:pPr>
            <a:r>
              <a:rPr lang="en-US" sz="1622">
                <a:solidFill>
                  <a:srgbClr val="FFFFFF"/>
                </a:solidFill>
                <a:latin typeface="Canva Sans"/>
                <a:ea typeface="Canva Sans"/>
                <a:cs typeface="Canva Sans"/>
                <a:sym typeface="Canva Sans"/>
              </a:rPr>
              <a:t>~1000)</a:t>
            </a:r>
            <a:r>
              <a:rPr lang="en-US" sz="1622">
                <a:solidFill>
                  <a:srgbClr val="FFFFFF"/>
                </a:solidFill>
                <a:latin typeface="Canva Sans"/>
                <a:ea typeface="Canva Sans"/>
                <a:cs typeface="Canva Sans"/>
                <a:sym typeface="Canva Sans"/>
              </a:rPr>
              <a:t> </a:t>
            </a:r>
            <a:r>
              <a:rPr lang="en-US" sz="1622">
                <a:solidFill>
                  <a:srgbClr val="FFFFFF"/>
                </a:solidFill>
                <a:latin typeface="Canva Sans"/>
                <a:ea typeface="Canva Sans"/>
                <a:cs typeface="Canva Sans"/>
                <a:sym typeface="Canva Sans"/>
              </a:rPr>
              <a:t>fall i</a:t>
            </a:r>
            <a:r>
              <a:rPr lang="en-US" sz="1622">
                <a:solidFill>
                  <a:srgbClr val="FFFFFF"/>
                </a:solidFill>
                <a:latin typeface="Canva Sans"/>
                <a:ea typeface="Canva Sans"/>
                <a:cs typeface="Canva Sans"/>
                <a:sym typeface="Canva Sans"/>
              </a:rPr>
              <a:t>n</a:t>
            </a:r>
            <a:r>
              <a:rPr lang="en-US" sz="1622">
                <a:solidFill>
                  <a:srgbClr val="FFFFFF"/>
                </a:solidFill>
                <a:latin typeface="Canva Sans"/>
                <a:ea typeface="Canva Sans"/>
                <a:cs typeface="Canva Sans"/>
                <a:sym typeface="Canva Sans"/>
              </a:rPr>
              <a:t>t</a:t>
            </a:r>
            <a:r>
              <a:rPr lang="en-US" sz="1622">
                <a:solidFill>
                  <a:srgbClr val="FFFFFF"/>
                </a:solidFill>
                <a:latin typeface="Canva Sans"/>
                <a:ea typeface="Canva Sans"/>
                <a:cs typeface="Canva Sans"/>
                <a:sym typeface="Canva Sans"/>
              </a:rPr>
              <a:t>o </a:t>
            </a:r>
            <a:r>
              <a:rPr lang="en-US" sz="1622">
                <a:solidFill>
                  <a:srgbClr val="FFFFFF"/>
                </a:solidFill>
                <a:latin typeface="Canva Sans"/>
                <a:ea typeface="Canva Sans"/>
                <a:cs typeface="Canva Sans"/>
                <a:sym typeface="Canva Sans"/>
              </a:rPr>
              <a:t>the lowest value bracket (approx. $0-$1000).</a:t>
            </a:r>
          </a:p>
          <a:p>
            <a:pPr algn="l">
              <a:lnSpc>
                <a:spcPts val="2271"/>
              </a:lnSpc>
            </a:pPr>
            <a:r>
              <a:rPr lang="en-US" sz="1622">
                <a:solidFill>
                  <a:srgbClr val="FFFFFF"/>
                </a:solidFill>
                <a:latin typeface="Canva Sans"/>
                <a:ea typeface="Canva Sans"/>
                <a:cs typeface="Canva Sans"/>
                <a:sym typeface="Canva Sans"/>
              </a:rPr>
              <a:t>•</a:t>
            </a:r>
            <a:r>
              <a:rPr lang="en-US" sz="1622" b="true">
                <a:solidFill>
                  <a:srgbClr val="FFFFFF"/>
                </a:solidFill>
                <a:latin typeface="Canva Sans Bold"/>
                <a:ea typeface="Canva Sans Bold"/>
                <a:cs typeface="Canva Sans Bold"/>
                <a:sym typeface="Canva Sans Bold"/>
              </a:rPr>
              <a:t>Rapid Decline</a:t>
            </a:r>
            <a:r>
              <a:rPr lang="en-US" sz="1622">
                <a:solidFill>
                  <a:srgbClr val="FFFFFF"/>
                </a:solidFill>
                <a:latin typeface="Canva Sans"/>
                <a:ea typeface="Canva Sans"/>
                <a:cs typeface="Canva Sans"/>
                <a:sym typeface="Canva Sans"/>
              </a:rPr>
              <a:t>: The frequency of transa</a:t>
            </a:r>
            <a:r>
              <a:rPr lang="en-US" sz="1622">
                <a:solidFill>
                  <a:srgbClr val="FFFFFF"/>
                </a:solidFill>
                <a:latin typeface="Canva Sans"/>
                <a:ea typeface="Canva Sans"/>
                <a:cs typeface="Canva Sans"/>
                <a:sym typeface="Canva Sans"/>
              </a:rPr>
              <a:t>ct</a:t>
            </a:r>
            <a:r>
              <a:rPr lang="en-US" sz="1622">
                <a:solidFill>
                  <a:srgbClr val="FFFFFF"/>
                </a:solidFill>
                <a:latin typeface="Canva Sans"/>
                <a:ea typeface="Canva Sans"/>
                <a:cs typeface="Canva Sans"/>
                <a:sym typeface="Canva Sans"/>
              </a:rPr>
              <a:t>i</a:t>
            </a:r>
            <a:r>
              <a:rPr lang="en-US" sz="1622">
                <a:solidFill>
                  <a:srgbClr val="FFFFFF"/>
                </a:solidFill>
                <a:latin typeface="Canva Sans"/>
                <a:ea typeface="Canva Sans"/>
                <a:cs typeface="Canva Sans"/>
                <a:sym typeface="Canva Sans"/>
              </a:rPr>
              <a:t>ons </a:t>
            </a:r>
            <a:r>
              <a:rPr lang="en-US" sz="1622">
                <a:solidFill>
                  <a:srgbClr val="FFFFFF"/>
                </a:solidFill>
                <a:latin typeface="Canva Sans"/>
                <a:ea typeface="Canva Sans"/>
                <a:cs typeface="Canva Sans"/>
                <a:sym typeface="Canva Sans"/>
              </a:rPr>
              <a:t>drops very sharply as the  transaction amount increases.</a:t>
            </a:r>
          </a:p>
          <a:p>
            <a:pPr algn="l">
              <a:lnSpc>
                <a:spcPts val="2271"/>
              </a:lnSpc>
            </a:pPr>
            <a:r>
              <a:rPr lang="en-US" sz="1622">
                <a:solidFill>
                  <a:srgbClr val="FFFFFF"/>
                </a:solidFill>
                <a:latin typeface="Canva Sans"/>
                <a:ea typeface="Canva Sans"/>
                <a:cs typeface="Canva Sans"/>
                <a:sym typeface="Canva Sans"/>
              </a:rPr>
              <a:t>•</a:t>
            </a:r>
            <a:r>
              <a:rPr lang="en-US" sz="1622" b="true">
                <a:solidFill>
                  <a:srgbClr val="FFFFFF"/>
                </a:solidFill>
                <a:latin typeface="Canva Sans Bold"/>
                <a:ea typeface="Canva Sans Bold"/>
                <a:cs typeface="Canva Sans Bold"/>
                <a:sym typeface="Canva Sans Bold"/>
              </a:rPr>
              <a:t>Few Large Orders</a:t>
            </a:r>
            <a:r>
              <a:rPr lang="en-US" sz="1622">
                <a:solidFill>
                  <a:srgbClr val="FFFFFF"/>
                </a:solidFill>
                <a:latin typeface="Canva Sans"/>
                <a:ea typeface="Canva Sans"/>
                <a:cs typeface="Canva Sans"/>
                <a:sym typeface="Canva Sans"/>
              </a:rPr>
              <a:t>: There are very few high-value transactions (e.g., in the</a:t>
            </a:r>
          </a:p>
          <a:p>
            <a:pPr algn="l">
              <a:lnSpc>
                <a:spcPts val="2271"/>
              </a:lnSpc>
            </a:pPr>
            <a:r>
              <a:rPr lang="en-US" sz="1622">
                <a:solidFill>
                  <a:srgbClr val="FFFFFF"/>
                </a:solidFill>
                <a:latin typeface="Canva Sans"/>
                <a:ea typeface="Canva Sans"/>
                <a:cs typeface="Canva Sans"/>
                <a:sym typeface="Canva Sans"/>
              </a:rPr>
              <a:t>$4000-$5000 range).</a:t>
            </a:r>
          </a:p>
          <a:p>
            <a:pPr algn="l">
              <a:lnSpc>
                <a:spcPts val="2271"/>
              </a:lnSpc>
            </a:pPr>
          </a:p>
          <a:p>
            <a:pPr algn="l">
              <a:lnSpc>
                <a:spcPts val="2576"/>
              </a:lnSpc>
            </a:pPr>
          </a:p>
          <a:p>
            <a:pPr algn="l">
              <a:lnSpc>
                <a:spcPts val="2271"/>
              </a:lnSpc>
            </a:pPr>
          </a:p>
          <a:p>
            <a:pPr algn="l">
              <a:lnSpc>
                <a:spcPts val="2271"/>
              </a:lnSpc>
              <a:spcBef>
                <a:spcPct val="0"/>
              </a:spcBef>
            </a:pPr>
          </a:p>
        </p:txBody>
      </p:sp>
      <p:sp>
        <p:nvSpPr>
          <p:cNvPr name="TextBox 18" id="18"/>
          <p:cNvSpPr txBox="true"/>
          <p:nvPr/>
        </p:nvSpPr>
        <p:spPr>
          <a:xfrm rot="0">
            <a:off x="9334500" y="5334000"/>
            <a:ext cx="5601633" cy="1511261"/>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11.Analysis by Produc</a:t>
            </a:r>
            <a:r>
              <a:rPr lang="en-US" b="true" sz="2862">
                <a:solidFill>
                  <a:srgbClr val="FFFFFF"/>
                </a:solidFill>
                <a:latin typeface="Canva Sans Bold"/>
                <a:ea typeface="Canva Sans Bold"/>
                <a:cs typeface="Canva Sans Bold"/>
                <a:sym typeface="Canva Sans Bold"/>
              </a:rPr>
              <a:t>t Brand</a:t>
            </a:r>
          </a:p>
          <a:p>
            <a:pPr algn="ctr">
              <a:lnSpc>
                <a:spcPts val="4007"/>
              </a:lnSpc>
            </a:pPr>
          </a:p>
          <a:p>
            <a:pPr algn="ctr">
              <a:lnSpc>
                <a:spcPts val="4007"/>
              </a:lnSpc>
            </a:pPr>
          </a:p>
        </p:txBody>
      </p:sp>
      <p:sp>
        <p:nvSpPr>
          <p:cNvPr name="TextBox 19" id="19"/>
          <p:cNvSpPr txBox="true"/>
          <p:nvPr/>
        </p:nvSpPr>
        <p:spPr>
          <a:xfrm rot="0">
            <a:off x="9334500" y="8334631"/>
            <a:ext cx="8244917" cy="1818763"/>
          </a:xfrm>
          <a:prstGeom prst="rect">
            <a:avLst/>
          </a:prstGeom>
        </p:spPr>
        <p:txBody>
          <a:bodyPr anchor="t" rtlCol="false" tIns="0" lIns="0" bIns="0" rIns="0">
            <a:spAutoFit/>
          </a:bodyPr>
          <a:lstStyle/>
          <a:p>
            <a:pPr algn="l">
              <a:lnSpc>
                <a:spcPts val="2429"/>
              </a:lnSpc>
            </a:pPr>
            <a:r>
              <a:rPr lang="en-US" sz="1735">
                <a:solidFill>
                  <a:srgbClr val="FFFFFF"/>
                </a:solidFill>
                <a:latin typeface="Canva Sans"/>
                <a:ea typeface="Canva Sans"/>
                <a:cs typeface="Canva Sans"/>
                <a:sym typeface="Canva Sans"/>
              </a:rPr>
              <a:t>•</a:t>
            </a:r>
            <a:r>
              <a:rPr lang="en-US" sz="1735" b="true">
                <a:solidFill>
                  <a:srgbClr val="FFFFFF"/>
                </a:solidFill>
                <a:latin typeface="Canva Sans Bold"/>
                <a:ea typeface="Canva Sans Bold"/>
                <a:cs typeface="Canva Sans Bold"/>
                <a:sym typeface="Canva Sans Bold"/>
              </a:rPr>
              <a:t>Extremely Positive Skew</a:t>
            </a:r>
            <a:r>
              <a:rPr lang="en-US" sz="1735">
                <a:solidFill>
                  <a:srgbClr val="FFFFFF"/>
                </a:solidFill>
                <a:latin typeface="Canva Sans"/>
                <a:ea typeface="Canva Sans"/>
                <a:cs typeface="Canva Sans"/>
                <a:sym typeface="Canva Sans"/>
              </a:rPr>
              <a:t>: Rat</a:t>
            </a:r>
            <a:r>
              <a:rPr lang="en-US" sz="1735">
                <a:solidFill>
                  <a:srgbClr val="FFFFFF"/>
                </a:solidFill>
                <a:latin typeface="Canva Sans"/>
                <a:ea typeface="Canva Sans"/>
                <a:cs typeface="Canva Sans"/>
                <a:sym typeface="Canva Sans"/>
              </a:rPr>
              <a:t>ing</a:t>
            </a:r>
            <a:r>
              <a:rPr lang="en-US" sz="1735">
                <a:solidFill>
                  <a:srgbClr val="FFFFFF"/>
                </a:solidFill>
                <a:latin typeface="Canva Sans"/>
                <a:ea typeface="Canva Sans"/>
                <a:cs typeface="Canva Sans"/>
                <a:sym typeface="Canva Sans"/>
              </a:rPr>
              <a:t>s</a:t>
            </a:r>
            <a:r>
              <a:rPr lang="en-US" sz="1735">
                <a:solidFill>
                  <a:srgbClr val="FFFFFF"/>
                </a:solidFill>
                <a:latin typeface="Canva Sans"/>
                <a:ea typeface="Canva Sans"/>
                <a:cs typeface="Canva Sans"/>
                <a:sym typeface="Canva Sans"/>
              </a:rPr>
              <a:t> </a:t>
            </a:r>
            <a:r>
              <a:rPr lang="en-US" sz="1735">
                <a:solidFill>
                  <a:srgbClr val="FFFFFF"/>
                </a:solidFill>
                <a:latin typeface="Canva Sans"/>
                <a:ea typeface="Canva Sans"/>
                <a:cs typeface="Canva Sans"/>
                <a:sym typeface="Canva Sans"/>
              </a:rPr>
              <a:t>are heavily c</a:t>
            </a:r>
            <a:r>
              <a:rPr lang="en-US" sz="1735">
                <a:solidFill>
                  <a:srgbClr val="FFFFFF"/>
                </a:solidFill>
                <a:latin typeface="Canva Sans"/>
                <a:ea typeface="Canva Sans"/>
                <a:cs typeface="Canva Sans"/>
                <a:sym typeface="Canva Sans"/>
              </a:rPr>
              <a:t>oncentrat</a:t>
            </a:r>
            <a:r>
              <a:rPr lang="en-US" sz="1735">
                <a:solidFill>
                  <a:srgbClr val="FFFFFF"/>
                </a:solidFill>
                <a:latin typeface="Canva Sans"/>
                <a:ea typeface="Canva Sans"/>
                <a:cs typeface="Canva Sans"/>
                <a:sym typeface="Canva Sans"/>
              </a:rPr>
              <a:t>ed at the top end of the  scale,with a hug</a:t>
            </a:r>
            <a:r>
              <a:rPr lang="en-US" sz="1735">
                <a:solidFill>
                  <a:srgbClr val="FFFFFF"/>
                </a:solidFill>
                <a:latin typeface="Canva Sans"/>
                <a:ea typeface="Canva Sans"/>
                <a:cs typeface="Canva Sans"/>
                <a:sym typeface="Canva Sans"/>
              </a:rPr>
              <a:t>e pe</a:t>
            </a:r>
            <a:r>
              <a:rPr lang="en-US" sz="1735">
                <a:solidFill>
                  <a:srgbClr val="FFFFFF"/>
                </a:solidFill>
                <a:latin typeface="Canva Sans"/>
                <a:ea typeface="Canva Sans"/>
                <a:cs typeface="Canva Sans"/>
                <a:sym typeface="Canva Sans"/>
              </a:rPr>
              <a:t>ak at</a:t>
            </a:r>
            <a:r>
              <a:rPr lang="en-US" sz="1735">
                <a:solidFill>
                  <a:srgbClr val="FFFFFF"/>
                </a:solidFill>
                <a:latin typeface="Canva Sans"/>
                <a:ea typeface="Canva Sans"/>
                <a:cs typeface="Canva Sans"/>
                <a:sym typeface="Canva Sans"/>
              </a:rPr>
              <a:t> </a:t>
            </a:r>
            <a:r>
              <a:rPr lang="en-US" sz="1735">
                <a:solidFill>
                  <a:srgbClr val="FFFFFF"/>
                </a:solidFill>
                <a:latin typeface="Canva Sans"/>
                <a:ea typeface="Canva Sans"/>
                <a:cs typeface="Canva Sans"/>
                <a:sym typeface="Canva Sans"/>
              </a:rPr>
              <a:t>the highest rating (5.0).</a:t>
            </a:r>
          </a:p>
          <a:p>
            <a:pPr algn="l">
              <a:lnSpc>
                <a:spcPts val="2429"/>
              </a:lnSpc>
            </a:pPr>
            <a:r>
              <a:rPr lang="en-US" sz="1735">
                <a:solidFill>
                  <a:srgbClr val="FFFFFF"/>
                </a:solidFill>
                <a:latin typeface="Canva Sans"/>
                <a:ea typeface="Canva Sans"/>
                <a:cs typeface="Canva Sans"/>
                <a:sym typeface="Canva Sans"/>
              </a:rPr>
              <a:t>•</a:t>
            </a:r>
            <a:r>
              <a:rPr lang="en-US" sz="1735" b="true">
                <a:solidFill>
                  <a:srgbClr val="FFFFFF"/>
                </a:solidFill>
                <a:latin typeface="Canva Sans Bold"/>
                <a:ea typeface="Canva Sans Bold"/>
                <a:cs typeface="Canva Sans Bold"/>
                <a:sym typeface="Canva Sans Bold"/>
              </a:rPr>
              <a:t>Strong Performance</a:t>
            </a:r>
            <a:r>
              <a:rPr lang="en-US" sz="1735">
                <a:solidFill>
                  <a:srgbClr val="FFFFFF"/>
                </a:solidFill>
                <a:latin typeface="Canva Sans"/>
                <a:ea typeface="Canva Sans"/>
                <a:cs typeface="Canva Sans"/>
                <a:sym typeface="Canva Sans"/>
              </a:rPr>
              <a:t>: The number of ra</a:t>
            </a:r>
            <a:r>
              <a:rPr lang="en-US" sz="1735">
                <a:solidFill>
                  <a:srgbClr val="FFFFFF"/>
                </a:solidFill>
                <a:latin typeface="Canva Sans"/>
                <a:ea typeface="Canva Sans"/>
                <a:cs typeface="Canva Sans"/>
                <a:sym typeface="Canva Sans"/>
              </a:rPr>
              <a:t>t</a:t>
            </a:r>
            <a:r>
              <a:rPr lang="en-US" sz="1735">
                <a:solidFill>
                  <a:srgbClr val="FFFFFF"/>
                </a:solidFill>
                <a:latin typeface="Canva Sans"/>
                <a:ea typeface="Canva Sans"/>
                <a:cs typeface="Canva Sans"/>
                <a:sym typeface="Canva Sans"/>
              </a:rPr>
              <a:t>i</a:t>
            </a:r>
            <a:r>
              <a:rPr lang="en-US" sz="1735">
                <a:solidFill>
                  <a:srgbClr val="FFFFFF"/>
                </a:solidFill>
                <a:latin typeface="Canva Sans"/>
                <a:ea typeface="Canva Sans"/>
                <a:cs typeface="Canva Sans"/>
                <a:sym typeface="Canva Sans"/>
              </a:rPr>
              <a:t>ngs </a:t>
            </a:r>
            <a:r>
              <a:rPr lang="en-US" sz="1735">
                <a:solidFill>
                  <a:srgbClr val="FFFFFF"/>
                </a:solidFill>
                <a:latin typeface="Canva Sans"/>
                <a:ea typeface="Canva Sans"/>
                <a:cs typeface="Canva Sans"/>
                <a:sym typeface="Canva Sans"/>
              </a:rPr>
              <a:t>remains very high for scores of 4.0  and 4.5.</a:t>
            </a:r>
          </a:p>
          <a:p>
            <a:pPr algn="l">
              <a:lnSpc>
                <a:spcPts val="2429"/>
              </a:lnSpc>
            </a:pPr>
            <a:r>
              <a:rPr lang="en-US" sz="1735">
                <a:solidFill>
                  <a:srgbClr val="FFFFFF"/>
                </a:solidFill>
                <a:latin typeface="Canva Sans"/>
                <a:ea typeface="Canva Sans"/>
                <a:cs typeface="Canva Sans"/>
                <a:sym typeface="Canva Sans"/>
              </a:rPr>
              <a:t>•</a:t>
            </a:r>
            <a:r>
              <a:rPr lang="en-US" sz="1735" b="true">
                <a:solidFill>
                  <a:srgbClr val="FFFFFF"/>
                </a:solidFill>
                <a:latin typeface="Canva Sans Bold"/>
                <a:ea typeface="Canva Sans Bold"/>
                <a:cs typeface="Canva Sans Bold"/>
                <a:sym typeface="Canva Sans Bold"/>
              </a:rPr>
              <a:t>Few Poor Ratings</a:t>
            </a:r>
            <a:r>
              <a:rPr lang="en-US" sz="1735">
                <a:solidFill>
                  <a:srgbClr val="FFFFFF"/>
                </a:solidFill>
                <a:latin typeface="Canva Sans"/>
                <a:ea typeface="Canva Sans"/>
                <a:cs typeface="Canva Sans"/>
                <a:sym typeface="Canva Sans"/>
              </a:rPr>
              <a:t>: Ratings below 3.0 are exceptionally rare.</a:t>
            </a:r>
          </a:p>
          <a:p>
            <a:pPr algn="l">
              <a:lnSpc>
                <a:spcPts val="242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9979" y="1291256"/>
            <a:ext cx="6547788" cy="3688107"/>
            <a:chOff x="0" y="0"/>
            <a:chExt cx="1724520" cy="971353"/>
          </a:xfrm>
        </p:grpSpPr>
        <p:sp>
          <p:nvSpPr>
            <p:cNvPr name="Freeform 3" id="3"/>
            <p:cNvSpPr/>
            <p:nvPr/>
          </p:nvSpPr>
          <p:spPr>
            <a:xfrm flipH="false" flipV="false" rot="0">
              <a:off x="0" y="0"/>
              <a:ext cx="1724520" cy="971353"/>
            </a:xfrm>
            <a:custGeom>
              <a:avLst/>
              <a:gdLst/>
              <a:ahLst/>
              <a:cxnLst/>
              <a:rect r="r" b="b" t="t" l="l"/>
              <a:pathLst>
                <a:path h="971353" w="1724520">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true">
              <a:gsLst>
                <a:gs pos="0">
                  <a:srgbClr val="8B4B72">
                    <a:alpha val="100000"/>
                  </a:srgbClr>
                </a:gs>
                <a:gs pos="100000">
                  <a:srgbClr val="5B534F">
                    <a:alpha val="0"/>
                  </a:srgbClr>
                </a:gs>
              </a:gsLst>
              <a:lin ang="0"/>
            </a:gradFill>
          </p:spPr>
        </p:sp>
        <p:sp>
          <p:nvSpPr>
            <p:cNvPr name="TextBox 4" id="4"/>
            <p:cNvSpPr txBox="true"/>
            <p:nvPr/>
          </p:nvSpPr>
          <p:spPr>
            <a:xfrm>
              <a:off x="0" y="-38100"/>
              <a:ext cx="1724520" cy="1009453"/>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17579417" y="8585700"/>
            <a:ext cx="1075518" cy="708583"/>
            <a:chOff x="0" y="0"/>
            <a:chExt cx="283264" cy="186623"/>
          </a:xfrm>
        </p:grpSpPr>
        <p:sp>
          <p:nvSpPr>
            <p:cNvPr name="Freeform 6" id="6"/>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7" id="7"/>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8" id="8"/>
          <p:cNvSpPr txBox="true"/>
          <p:nvPr/>
        </p:nvSpPr>
        <p:spPr>
          <a:xfrm rot="0">
            <a:off x="1477175" y="2382045"/>
            <a:ext cx="4979874" cy="2318269"/>
          </a:xfrm>
          <a:prstGeom prst="rect">
            <a:avLst/>
          </a:prstGeom>
        </p:spPr>
        <p:txBody>
          <a:bodyPr anchor="t" rtlCol="false" tIns="0" lIns="0" bIns="0" rIns="0">
            <a:spAutoFit/>
          </a:bodyPr>
          <a:lstStyle/>
          <a:p>
            <a:pPr algn="l">
              <a:lnSpc>
                <a:spcPts val="2647"/>
              </a:lnSpc>
            </a:pPr>
            <a:r>
              <a:rPr lang="en-US" sz="1891">
                <a:solidFill>
                  <a:srgbClr val="FFFFFF"/>
                </a:solidFill>
                <a:latin typeface="Raleway"/>
                <a:ea typeface="Raleway"/>
                <a:cs typeface="Raleway"/>
                <a:sym typeface="Raleway"/>
              </a:rPr>
              <a:t>December peaks with festive electronics sales, averaging above $1,367. March-April shows steady growth, while February dips to ~$1,000. July surges with back-to-school buys, driven by 25% repeat buyers, revealing a cyclical sales pattern</a:t>
            </a:r>
          </a:p>
          <a:p>
            <a:pPr algn="l">
              <a:lnSpc>
                <a:spcPts val="2647"/>
              </a:lnSpc>
              <a:spcBef>
                <a:spcPct val="0"/>
              </a:spcBef>
            </a:pPr>
          </a:p>
        </p:txBody>
      </p:sp>
      <p:sp>
        <p:nvSpPr>
          <p:cNvPr name="TextBox 9" id="9"/>
          <p:cNvSpPr txBox="true"/>
          <p:nvPr/>
        </p:nvSpPr>
        <p:spPr>
          <a:xfrm rot="0">
            <a:off x="1848276" y="1536100"/>
            <a:ext cx="4237671" cy="1020613"/>
          </a:xfrm>
          <a:prstGeom prst="rect">
            <a:avLst/>
          </a:prstGeom>
        </p:spPr>
        <p:txBody>
          <a:bodyPr anchor="t" rtlCol="false" tIns="0" lIns="0" bIns="0" rIns="0">
            <a:spAutoFit/>
          </a:bodyPr>
          <a:lstStyle/>
          <a:p>
            <a:pPr algn="l">
              <a:lnSpc>
                <a:spcPts val="4016"/>
              </a:lnSpc>
            </a:pPr>
            <a:r>
              <a:rPr lang="en-US" sz="2869" b="true">
                <a:solidFill>
                  <a:srgbClr val="FFFFFF"/>
                </a:solidFill>
                <a:latin typeface="Raleway Bold"/>
                <a:ea typeface="Raleway Bold"/>
                <a:cs typeface="Raleway Bold"/>
                <a:sym typeface="Raleway Bold"/>
              </a:rPr>
              <a:t>12.Monthly Sales Trend</a:t>
            </a:r>
          </a:p>
          <a:p>
            <a:pPr algn="l">
              <a:lnSpc>
                <a:spcPts val="4016"/>
              </a:lnSpc>
              <a:spcBef>
                <a:spcPct val="0"/>
              </a:spcBef>
            </a:pPr>
          </a:p>
        </p:txBody>
      </p:sp>
      <p:grpSp>
        <p:nvGrpSpPr>
          <p:cNvPr name="Group 10" id="10"/>
          <p:cNvGrpSpPr/>
          <p:nvPr/>
        </p:nvGrpSpPr>
        <p:grpSpPr>
          <a:xfrm rot="0">
            <a:off x="631681" y="877403"/>
            <a:ext cx="1216595" cy="121659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13" id="13"/>
          <p:cNvGrpSpPr/>
          <p:nvPr/>
        </p:nvGrpSpPr>
        <p:grpSpPr>
          <a:xfrm rot="0">
            <a:off x="10353684" y="1291256"/>
            <a:ext cx="6547788" cy="3688107"/>
            <a:chOff x="0" y="0"/>
            <a:chExt cx="1724520" cy="971353"/>
          </a:xfrm>
        </p:grpSpPr>
        <p:sp>
          <p:nvSpPr>
            <p:cNvPr name="Freeform 14" id="14"/>
            <p:cNvSpPr/>
            <p:nvPr/>
          </p:nvSpPr>
          <p:spPr>
            <a:xfrm flipH="false" flipV="false" rot="0">
              <a:off x="0" y="0"/>
              <a:ext cx="1724520" cy="971353"/>
            </a:xfrm>
            <a:custGeom>
              <a:avLst/>
              <a:gdLst/>
              <a:ahLst/>
              <a:cxnLst/>
              <a:rect r="r" b="b" t="t" l="l"/>
              <a:pathLst>
                <a:path h="971353" w="1724520">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true">
              <a:gsLst>
                <a:gs pos="0">
                  <a:srgbClr val="8B4B72">
                    <a:alpha val="100000"/>
                  </a:srgbClr>
                </a:gs>
                <a:gs pos="100000">
                  <a:srgbClr val="5B534F">
                    <a:alpha val="0"/>
                  </a:srgbClr>
                </a:gs>
              </a:gsLst>
              <a:lin ang="0"/>
            </a:gradFill>
          </p:spPr>
        </p:sp>
        <p:sp>
          <p:nvSpPr>
            <p:cNvPr name="TextBox 15" id="15"/>
            <p:cNvSpPr txBox="true"/>
            <p:nvPr/>
          </p:nvSpPr>
          <p:spPr>
            <a:xfrm>
              <a:off x="0" y="-38100"/>
              <a:ext cx="1724520" cy="1009453"/>
            </a:xfrm>
            <a:prstGeom prst="rect">
              <a:avLst/>
            </a:prstGeom>
          </p:spPr>
          <p:txBody>
            <a:bodyPr anchor="ctr" rtlCol="false" tIns="50800" lIns="50800" bIns="50800" rIns="50800"/>
            <a:lstStyle/>
            <a:p>
              <a:pPr algn="ctr">
                <a:lnSpc>
                  <a:spcPts val="2212"/>
                </a:lnSpc>
              </a:pPr>
            </a:p>
          </p:txBody>
        </p:sp>
      </p:grpSp>
      <p:grpSp>
        <p:nvGrpSpPr>
          <p:cNvPr name="Group 16" id="16"/>
          <p:cNvGrpSpPr/>
          <p:nvPr/>
        </p:nvGrpSpPr>
        <p:grpSpPr>
          <a:xfrm rot="0">
            <a:off x="9745386" y="838013"/>
            <a:ext cx="1216595" cy="121659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9" id="19"/>
          <p:cNvSpPr/>
          <p:nvPr/>
        </p:nvSpPr>
        <p:spPr>
          <a:xfrm flipH="false" flipV="false" rot="0">
            <a:off x="1477175" y="5369701"/>
            <a:ext cx="5276182" cy="4039411"/>
          </a:xfrm>
          <a:custGeom>
            <a:avLst/>
            <a:gdLst/>
            <a:ahLst/>
            <a:cxnLst/>
            <a:rect r="r" b="b" t="t" l="l"/>
            <a:pathLst>
              <a:path h="4039411" w="5276182">
                <a:moveTo>
                  <a:pt x="0" y="0"/>
                </a:moveTo>
                <a:lnTo>
                  <a:pt x="5276182" y="0"/>
                </a:lnTo>
                <a:lnTo>
                  <a:pt x="5276182" y="4039411"/>
                </a:lnTo>
                <a:lnTo>
                  <a:pt x="0" y="4039411"/>
                </a:lnTo>
                <a:lnTo>
                  <a:pt x="0" y="0"/>
                </a:lnTo>
                <a:close/>
              </a:path>
            </a:pathLst>
          </a:custGeom>
          <a:blipFill>
            <a:blip r:embed="rId2"/>
            <a:stretch>
              <a:fillRect l="-73989" t="-79247" r="-111885" b="-30791"/>
            </a:stretch>
          </a:blipFill>
        </p:spPr>
      </p:sp>
      <p:sp>
        <p:nvSpPr>
          <p:cNvPr name="Freeform 20" id="20"/>
          <p:cNvSpPr/>
          <p:nvPr/>
        </p:nvSpPr>
        <p:spPr>
          <a:xfrm flipH="false" flipV="false" rot="0">
            <a:off x="11069591" y="5369701"/>
            <a:ext cx="4661395" cy="4061732"/>
          </a:xfrm>
          <a:custGeom>
            <a:avLst/>
            <a:gdLst/>
            <a:ahLst/>
            <a:cxnLst/>
            <a:rect r="r" b="b" t="t" l="l"/>
            <a:pathLst>
              <a:path h="4061732" w="4661395">
                <a:moveTo>
                  <a:pt x="0" y="0"/>
                </a:moveTo>
                <a:lnTo>
                  <a:pt x="4661396" y="0"/>
                </a:lnTo>
                <a:lnTo>
                  <a:pt x="4661396" y="4061732"/>
                </a:lnTo>
                <a:lnTo>
                  <a:pt x="0" y="4061732"/>
                </a:lnTo>
                <a:lnTo>
                  <a:pt x="0" y="0"/>
                </a:lnTo>
                <a:close/>
              </a:path>
            </a:pathLst>
          </a:custGeom>
          <a:blipFill>
            <a:blip r:embed="rId3"/>
            <a:stretch>
              <a:fillRect l="-73370" t="-61361" r="-106410" b="-19250"/>
            </a:stretch>
          </a:blipFill>
        </p:spPr>
      </p:sp>
      <p:sp>
        <p:nvSpPr>
          <p:cNvPr name="TextBox 21" id="21"/>
          <p:cNvSpPr txBox="true"/>
          <p:nvPr/>
        </p:nvSpPr>
        <p:spPr>
          <a:xfrm rot="0">
            <a:off x="2243855" y="9017559"/>
            <a:ext cx="2990767" cy="258043"/>
          </a:xfrm>
          <a:prstGeom prst="rect">
            <a:avLst/>
          </a:prstGeom>
        </p:spPr>
        <p:txBody>
          <a:bodyPr anchor="t" rtlCol="false" tIns="0" lIns="0" bIns="0" rIns="0">
            <a:spAutoFit/>
          </a:bodyPr>
          <a:lstStyle/>
          <a:p>
            <a:pPr algn="l">
              <a:lnSpc>
                <a:spcPts val="2053"/>
              </a:lnSpc>
              <a:spcBef>
                <a:spcPct val="0"/>
              </a:spcBef>
            </a:pPr>
            <a:r>
              <a:rPr lang="en-US" b="true" sz="1466">
                <a:solidFill>
                  <a:srgbClr val="3D2882"/>
                </a:solidFill>
                <a:latin typeface="Raleway Bold"/>
                <a:ea typeface="Raleway Bold"/>
                <a:cs typeface="Raleway Bold"/>
                <a:sym typeface="Raleway Bold"/>
              </a:rPr>
              <a:t>WWW.REALLYGREATSITE.COM</a:t>
            </a:r>
          </a:p>
        </p:txBody>
      </p:sp>
      <p:sp>
        <p:nvSpPr>
          <p:cNvPr name="TextBox 22" id="22"/>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16</a:t>
            </a:r>
          </a:p>
        </p:txBody>
      </p:sp>
      <p:sp>
        <p:nvSpPr>
          <p:cNvPr name="TextBox 23" id="23"/>
          <p:cNvSpPr txBox="true"/>
          <p:nvPr/>
        </p:nvSpPr>
        <p:spPr>
          <a:xfrm rot="0">
            <a:off x="11069591" y="2207983"/>
            <a:ext cx="5401686" cy="2666392"/>
          </a:xfrm>
          <a:prstGeom prst="rect">
            <a:avLst/>
          </a:prstGeom>
        </p:spPr>
        <p:txBody>
          <a:bodyPr anchor="t" rtlCol="false" tIns="0" lIns="0" bIns="0" rIns="0">
            <a:spAutoFit/>
          </a:bodyPr>
          <a:lstStyle/>
          <a:p>
            <a:pPr algn="l">
              <a:lnSpc>
                <a:spcPts val="2658"/>
              </a:lnSpc>
            </a:pPr>
            <a:r>
              <a:rPr lang="en-US" sz="1898">
                <a:solidFill>
                  <a:srgbClr val="FFFFFF"/>
                </a:solidFill>
                <a:latin typeface="Raleway"/>
                <a:ea typeface="Raleway"/>
                <a:cs typeface="Raleway"/>
                <a:sym typeface="Raleway"/>
              </a:rPr>
              <a:t>•</a:t>
            </a:r>
            <a:r>
              <a:rPr lang="en-US" sz="1898" b="true">
                <a:solidFill>
                  <a:srgbClr val="FFFFFF"/>
                </a:solidFill>
                <a:latin typeface="Raleway Bold"/>
                <a:ea typeface="Raleway Bold"/>
                <a:cs typeface="Raleway Bold"/>
                <a:sym typeface="Raleway Bold"/>
              </a:rPr>
              <a:t>Extremely Positive Skew</a:t>
            </a:r>
            <a:r>
              <a:rPr lang="en-US" sz="1898">
                <a:solidFill>
                  <a:srgbClr val="FFFFFF"/>
                </a:solidFill>
                <a:latin typeface="Raleway"/>
                <a:ea typeface="Raleway"/>
                <a:cs typeface="Raleway"/>
                <a:sym typeface="Raleway"/>
              </a:rPr>
              <a:t>: Ratings are heavily concentrated at the top end of the  scale,with a huge peak at the highest rating (5.0).</a:t>
            </a:r>
          </a:p>
          <a:p>
            <a:pPr algn="l">
              <a:lnSpc>
                <a:spcPts val="2658"/>
              </a:lnSpc>
            </a:pPr>
            <a:r>
              <a:rPr lang="en-US" sz="1898" b="true">
                <a:solidFill>
                  <a:srgbClr val="FFFFFF"/>
                </a:solidFill>
                <a:latin typeface="Raleway Bold"/>
                <a:ea typeface="Raleway Bold"/>
                <a:cs typeface="Raleway Bold"/>
                <a:sym typeface="Raleway Bold"/>
              </a:rPr>
              <a:t>•Strong Performance</a:t>
            </a:r>
            <a:r>
              <a:rPr lang="en-US" sz="1898">
                <a:solidFill>
                  <a:srgbClr val="FFFFFF"/>
                </a:solidFill>
                <a:latin typeface="Raleway"/>
                <a:ea typeface="Raleway"/>
                <a:cs typeface="Raleway"/>
                <a:sym typeface="Raleway"/>
              </a:rPr>
              <a:t>: The number of ratings remains very high for scores of 4.0  and 4.5.</a:t>
            </a:r>
          </a:p>
          <a:p>
            <a:pPr algn="l">
              <a:lnSpc>
                <a:spcPts val="2658"/>
              </a:lnSpc>
            </a:pPr>
            <a:r>
              <a:rPr lang="en-US" sz="1898">
                <a:solidFill>
                  <a:srgbClr val="FFFFFF"/>
                </a:solidFill>
                <a:latin typeface="Raleway"/>
                <a:ea typeface="Raleway"/>
                <a:cs typeface="Raleway"/>
                <a:sym typeface="Raleway"/>
              </a:rPr>
              <a:t>•</a:t>
            </a:r>
            <a:r>
              <a:rPr lang="en-US" sz="1898" b="true">
                <a:solidFill>
                  <a:srgbClr val="FFFFFF"/>
                </a:solidFill>
                <a:latin typeface="Raleway Bold"/>
                <a:ea typeface="Raleway Bold"/>
                <a:cs typeface="Raleway Bold"/>
                <a:sym typeface="Raleway Bold"/>
              </a:rPr>
              <a:t>Few Poor Ratings</a:t>
            </a:r>
            <a:r>
              <a:rPr lang="en-US" sz="1898">
                <a:solidFill>
                  <a:srgbClr val="FFFFFF"/>
                </a:solidFill>
                <a:latin typeface="Raleway"/>
                <a:ea typeface="Raleway"/>
                <a:cs typeface="Raleway"/>
                <a:sym typeface="Raleway"/>
              </a:rPr>
              <a:t>: Ratings below 3.0 are exceptionally rare.</a:t>
            </a:r>
          </a:p>
          <a:p>
            <a:pPr algn="l">
              <a:lnSpc>
                <a:spcPts val="2658"/>
              </a:lnSpc>
              <a:spcBef>
                <a:spcPct val="0"/>
              </a:spcBef>
            </a:pPr>
          </a:p>
        </p:txBody>
      </p:sp>
      <p:sp>
        <p:nvSpPr>
          <p:cNvPr name="TextBox 24" id="24"/>
          <p:cNvSpPr txBox="true"/>
          <p:nvPr/>
        </p:nvSpPr>
        <p:spPr>
          <a:xfrm rot="0">
            <a:off x="11069591" y="1428550"/>
            <a:ext cx="5578039" cy="946494"/>
          </a:xfrm>
          <a:prstGeom prst="rect">
            <a:avLst/>
          </a:prstGeom>
        </p:spPr>
        <p:txBody>
          <a:bodyPr anchor="t" rtlCol="false" tIns="0" lIns="0" bIns="0" rIns="0">
            <a:spAutoFit/>
          </a:bodyPr>
          <a:lstStyle/>
          <a:p>
            <a:pPr algn="l">
              <a:lnSpc>
                <a:spcPts val="3794"/>
              </a:lnSpc>
            </a:pPr>
            <a:r>
              <a:rPr lang="en-US" sz="2710" b="true">
                <a:solidFill>
                  <a:srgbClr val="FFFFFF"/>
                </a:solidFill>
                <a:latin typeface="Raleway Bold"/>
                <a:ea typeface="Raleway Bold"/>
                <a:cs typeface="Raleway Bold"/>
                <a:sym typeface="Raleway Bold"/>
              </a:rPr>
              <a:t>13. Analysis by Product Ratings</a:t>
            </a:r>
          </a:p>
          <a:p>
            <a:pPr algn="l">
              <a:lnSpc>
                <a:spcPts val="3794"/>
              </a:lnSpc>
              <a:spcBef>
                <a:spcPct val="0"/>
              </a:spcBef>
            </a:pPr>
          </a:p>
        </p:txBody>
      </p:sp>
      <p:sp>
        <p:nvSpPr>
          <p:cNvPr name="Freeform 25" id="25"/>
          <p:cNvSpPr/>
          <p:nvPr/>
        </p:nvSpPr>
        <p:spPr>
          <a:xfrm flipH="false" flipV="false" rot="0">
            <a:off x="7445974" y="3237679"/>
            <a:ext cx="2634692" cy="3483367"/>
          </a:xfrm>
          <a:custGeom>
            <a:avLst/>
            <a:gdLst/>
            <a:ahLst/>
            <a:cxnLst/>
            <a:rect r="r" b="b" t="t" l="l"/>
            <a:pathLst>
              <a:path h="3483367" w="2634692">
                <a:moveTo>
                  <a:pt x="0" y="0"/>
                </a:moveTo>
                <a:lnTo>
                  <a:pt x="2634692" y="0"/>
                </a:lnTo>
                <a:lnTo>
                  <a:pt x="2634692" y="3483367"/>
                </a:lnTo>
                <a:lnTo>
                  <a:pt x="0" y="3483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22637" y="715663"/>
            <a:ext cx="706063" cy="639308"/>
          </a:xfrm>
          <a:custGeom>
            <a:avLst/>
            <a:gdLst/>
            <a:ahLst/>
            <a:cxnLst/>
            <a:rect r="r" b="b" t="t" l="l"/>
            <a:pathLst>
              <a:path h="639308" w="706063">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355227" y="-514350"/>
            <a:ext cx="5904073" cy="11980352"/>
            <a:chOff x="0" y="0"/>
            <a:chExt cx="1554982" cy="3155319"/>
          </a:xfrm>
        </p:grpSpPr>
        <p:sp>
          <p:nvSpPr>
            <p:cNvPr name="Freeform 4" id="4"/>
            <p:cNvSpPr/>
            <p:nvPr/>
          </p:nvSpPr>
          <p:spPr>
            <a:xfrm flipH="false" flipV="false" rot="0">
              <a:off x="0" y="0"/>
              <a:ext cx="1554982" cy="3155319"/>
            </a:xfrm>
            <a:custGeom>
              <a:avLst/>
              <a:gdLst/>
              <a:ahLst/>
              <a:cxnLst/>
              <a:rect r="r" b="b" t="t" l="l"/>
              <a:pathLst>
                <a:path h="3155319" w="1554982">
                  <a:moveTo>
                    <a:pt x="0" y="0"/>
                  </a:moveTo>
                  <a:lnTo>
                    <a:pt x="1554982" y="0"/>
                  </a:lnTo>
                  <a:lnTo>
                    <a:pt x="1554982" y="3155319"/>
                  </a:lnTo>
                  <a:lnTo>
                    <a:pt x="0" y="3155319"/>
                  </a:lnTo>
                  <a:close/>
                </a:path>
              </a:pathLst>
            </a:custGeom>
            <a:gradFill rotWithShape="true">
              <a:gsLst>
                <a:gs pos="0">
                  <a:srgbClr val="FFF5E9">
                    <a:alpha val="100000"/>
                  </a:srgbClr>
                </a:gs>
                <a:gs pos="50000">
                  <a:srgbClr val="E7E8E4">
                    <a:alpha val="100000"/>
                  </a:srgbClr>
                </a:gs>
                <a:gs pos="100000">
                  <a:srgbClr val="E7E8E4">
                    <a:alpha val="0"/>
                  </a:srgbClr>
                </a:gs>
              </a:gsLst>
              <a:lin ang="5400000"/>
            </a:gradFill>
          </p:spPr>
        </p:sp>
        <p:sp>
          <p:nvSpPr>
            <p:cNvPr name="TextBox 5" id="5"/>
            <p:cNvSpPr txBox="true"/>
            <p:nvPr/>
          </p:nvSpPr>
          <p:spPr>
            <a:xfrm>
              <a:off x="0" y="-38100"/>
              <a:ext cx="1554982" cy="3193419"/>
            </a:xfrm>
            <a:prstGeom prst="rect">
              <a:avLst/>
            </a:prstGeom>
          </p:spPr>
          <p:txBody>
            <a:bodyPr anchor="ctr" rtlCol="false" tIns="50800" lIns="50800" bIns="50800" rIns="50800"/>
            <a:lstStyle/>
            <a:p>
              <a:pPr algn="ctr">
                <a:lnSpc>
                  <a:spcPts val="2212"/>
                </a:lnSpc>
              </a:pPr>
            </a:p>
          </p:txBody>
        </p:sp>
      </p:grpSp>
      <p:grpSp>
        <p:nvGrpSpPr>
          <p:cNvPr name="Group 6" id="6"/>
          <p:cNvGrpSpPr/>
          <p:nvPr/>
        </p:nvGrpSpPr>
        <p:grpSpPr>
          <a:xfrm rot="-7498549">
            <a:off x="15785954" y="2177391"/>
            <a:ext cx="3413934" cy="6377820"/>
            <a:chOff x="0" y="0"/>
            <a:chExt cx="812800" cy="1518451"/>
          </a:xfrm>
        </p:grpSpPr>
        <p:sp>
          <p:nvSpPr>
            <p:cNvPr name="Freeform 7" id="7"/>
            <p:cNvSpPr/>
            <p:nvPr/>
          </p:nvSpPr>
          <p:spPr>
            <a:xfrm flipH="false" flipV="false" rot="0">
              <a:off x="0" y="0"/>
              <a:ext cx="812800" cy="1518451"/>
            </a:xfrm>
            <a:custGeom>
              <a:avLst/>
              <a:gdLst/>
              <a:ahLst/>
              <a:cxnLst/>
              <a:rect r="r" b="b" t="t" l="l"/>
              <a:pathLst>
                <a:path h="1518451" w="812800">
                  <a:moveTo>
                    <a:pt x="406400" y="0"/>
                  </a:moveTo>
                  <a:cubicBezTo>
                    <a:pt x="181951" y="0"/>
                    <a:pt x="0" y="339917"/>
                    <a:pt x="0" y="759226"/>
                  </a:cubicBezTo>
                  <a:cubicBezTo>
                    <a:pt x="0" y="1178534"/>
                    <a:pt x="181951" y="1518451"/>
                    <a:pt x="406400" y="1518451"/>
                  </a:cubicBezTo>
                  <a:cubicBezTo>
                    <a:pt x="630849" y="1518451"/>
                    <a:pt x="812800" y="1178534"/>
                    <a:pt x="812800" y="759226"/>
                  </a:cubicBezTo>
                  <a:cubicBezTo>
                    <a:pt x="812800" y="339917"/>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8" id="8"/>
            <p:cNvSpPr txBox="true"/>
            <p:nvPr/>
          </p:nvSpPr>
          <p:spPr>
            <a:xfrm>
              <a:off x="76200" y="104255"/>
              <a:ext cx="660400" cy="1271842"/>
            </a:xfrm>
            <a:prstGeom prst="rect">
              <a:avLst/>
            </a:prstGeom>
          </p:spPr>
          <p:txBody>
            <a:bodyPr anchor="ctr" rtlCol="false" tIns="50800" lIns="50800" bIns="50800" rIns="50800"/>
            <a:lstStyle/>
            <a:p>
              <a:pPr algn="ctr">
                <a:lnSpc>
                  <a:spcPts val="2212"/>
                </a:lnSpc>
              </a:pPr>
            </a:p>
          </p:txBody>
        </p:sp>
      </p:grpSp>
      <p:grpSp>
        <p:nvGrpSpPr>
          <p:cNvPr name="Group 9" id="9"/>
          <p:cNvGrpSpPr/>
          <p:nvPr/>
        </p:nvGrpSpPr>
        <p:grpSpPr>
          <a:xfrm rot="0">
            <a:off x="11737009" y="1729566"/>
            <a:ext cx="3413934" cy="34139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12" id="12"/>
          <p:cNvGrpSpPr/>
          <p:nvPr/>
        </p:nvGrpSpPr>
        <p:grpSpPr>
          <a:xfrm rot="0">
            <a:off x="17579417" y="8585700"/>
            <a:ext cx="1075518" cy="708583"/>
            <a:chOff x="0" y="0"/>
            <a:chExt cx="283264" cy="186623"/>
          </a:xfrm>
        </p:grpSpPr>
        <p:sp>
          <p:nvSpPr>
            <p:cNvPr name="Freeform 13" id="13"/>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14" id="14"/>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Freeform 15" id="15"/>
          <p:cNvSpPr/>
          <p:nvPr/>
        </p:nvSpPr>
        <p:spPr>
          <a:xfrm flipH="false" flipV="false" rot="0">
            <a:off x="11355227" y="1729566"/>
            <a:ext cx="5904073" cy="6356958"/>
          </a:xfrm>
          <a:custGeom>
            <a:avLst/>
            <a:gdLst/>
            <a:ahLst/>
            <a:cxnLst/>
            <a:rect r="r" b="b" t="t" l="l"/>
            <a:pathLst>
              <a:path h="6356958" w="5904073">
                <a:moveTo>
                  <a:pt x="0" y="0"/>
                </a:moveTo>
                <a:lnTo>
                  <a:pt x="5904073" y="0"/>
                </a:lnTo>
                <a:lnTo>
                  <a:pt x="5904073" y="6356958"/>
                </a:lnTo>
                <a:lnTo>
                  <a:pt x="0" y="6356958"/>
                </a:lnTo>
                <a:lnTo>
                  <a:pt x="0" y="0"/>
                </a:lnTo>
                <a:close/>
              </a:path>
            </a:pathLst>
          </a:custGeom>
          <a:blipFill>
            <a:blip r:embed="rId4"/>
            <a:stretch>
              <a:fillRect l="-3835" t="0" r="-3835" b="0"/>
            </a:stretch>
          </a:blipFill>
        </p:spPr>
      </p:sp>
      <p:sp>
        <p:nvSpPr>
          <p:cNvPr name="Freeform 16" id="16"/>
          <p:cNvSpPr/>
          <p:nvPr/>
        </p:nvSpPr>
        <p:spPr>
          <a:xfrm flipH="false" flipV="false" rot="0">
            <a:off x="340407" y="3893877"/>
            <a:ext cx="706063" cy="639308"/>
          </a:xfrm>
          <a:custGeom>
            <a:avLst/>
            <a:gdLst/>
            <a:ahLst/>
            <a:cxnLst/>
            <a:rect r="r" b="b" t="t" l="l"/>
            <a:pathLst>
              <a:path h="639308" w="706063">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49275" y="4901620"/>
            <a:ext cx="10802448" cy="2177517"/>
          </a:xfrm>
          <a:prstGeom prst="rect">
            <a:avLst/>
          </a:prstGeom>
        </p:spPr>
        <p:txBody>
          <a:bodyPr anchor="t" rtlCol="false" tIns="0" lIns="0" bIns="0" rIns="0">
            <a:spAutoFit/>
          </a:bodyPr>
          <a:lstStyle/>
          <a:p>
            <a:pPr algn="ctr">
              <a:lnSpc>
                <a:spcPts val="2969"/>
              </a:lnSpc>
              <a:spcBef>
                <a:spcPct val="0"/>
              </a:spcBef>
            </a:pPr>
            <a:r>
              <a:rPr lang="en-US" sz="2120">
                <a:solidFill>
                  <a:srgbClr val="FFFFFF"/>
                </a:solidFill>
                <a:latin typeface="Playpen Sans"/>
                <a:ea typeface="Playpen Sans"/>
                <a:cs typeface="Playpen Sans"/>
                <a:sym typeface="Playpen Sans"/>
              </a:rPr>
              <a:t>O</a:t>
            </a:r>
            <a:r>
              <a:rPr lang="en-US" sz="2120">
                <a:solidFill>
                  <a:srgbClr val="FFFFFF"/>
                </a:solidFill>
                <a:latin typeface="Playpen Sans"/>
                <a:ea typeface="Playpen Sans"/>
                <a:cs typeface="Playpen Sans"/>
                <a:sym typeface="Playpen Sans"/>
              </a:rPr>
              <a:t>UR MISSION IS TO DECODE CUSTOMER BEHAVIOR PATTERNS, IDENTIFY HIGH-VALUE  SEGMENTS, AND UNCOVER OPERATIONAL INEFFICIENCIES THAT MAY BE IMPACTING  PROFITABILITY AND CUSTOMER SATISFACTION. THROUGH SYSTEMATIC ANALYSIS,WE'LL DEVELOP  ACTIONABLE RECOMMENDATIONS THAT DRIVE MEASURABLE BUSINESS OUTCOMES.</a:t>
            </a:r>
          </a:p>
          <a:p>
            <a:pPr algn="ctr">
              <a:lnSpc>
                <a:spcPts val="2689"/>
              </a:lnSpc>
              <a:spcBef>
                <a:spcPct val="0"/>
              </a:spcBef>
            </a:pPr>
          </a:p>
        </p:txBody>
      </p:sp>
      <p:sp>
        <p:nvSpPr>
          <p:cNvPr name="Freeform 18" id="18"/>
          <p:cNvSpPr/>
          <p:nvPr/>
        </p:nvSpPr>
        <p:spPr>
          <a:xfrm flipH="false" flipV="false" rot="0">
            <a:off x="322637" y="7079137"/>
            <a:ext cx="706063" cy="639308"/>
          </a:xfrm>
          <a:custGeom>
            <a:avLst/>
            <a:gdLst/>
            <a:ahLst/>
            <a:cxnLst/>
            <a:rect r="r" b="b" t="t" l="l"/>
            <a:pathLst>
              <a:path h="639308" w="706063">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7792856" y="8741720"/>
            <a:ext cx="385473" cy="341206"/>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02</a:t>
            </a:r>
          </a:p>
        </p:txBody>
      </p:sp>
      <p:sp>
        <p:nvSpPr>
          <p:cNvPr name="TextBox 20" id="20"/>
          <p:cNvSpPr txBox="true"/>
          <p:nvPr/>
        </p:nvSpPr>
        <p:spPr>
          <a:xfrm rot="0">
            <a:off x="1199266" y="769104"/>
            <a:ext cx="5385535" cy="585866"/>
          </a:xfrm>
          <a:prstGeom prst="rect">
            <a:avLst/>
          </a:prstGeom>
        </p:spPr>
        <p:txBody>
          <a:bodyPr anchor="t" rtlCol="false" tIns="0" lIns="0" bIns="0" rIns="0">
            <a:spAutoFit/>
          </a:bodyPr>
          <a:lstStyle/>
          <a:p>
            <a:pPr algn="l">
              <a:lnSpc>
                <a:spcPts val="4315"/>
              </a:lnSpc>
            </a:pPr>
            <a:r>
              <a:rPr lang="en-US" sz="4315" b="true">
                <a:solidFill>
                  <a:srgbClr val="FFFFFF"/>
                </a:solidFill>
                <a:latin typeface="Bebas Neue Bold"/>
                <a:ea typeface="Bebas Neue Bold"/>
                <a:cs typeface="Bebas Neue Bold"/>
                <a:sym typeface="Bebas Neue Bold"/>
              </a:rPr>
              <a:t>problem staement</a:t>
            </a:r>
          </a:p>
        </p:txBody>
      </p:sp>
      <p:sp>
        <p:nvSpPr>
          <p:cNvPr name="TextBox 21" id="21"/>
          <p:cNvSpPr txBox="true"/>
          <p:nvPr/>
        </p:nvSpPr>
        <p:spPr>
          <a:xfrm rot="0">
            <a:off x="175507" y="1601823"/>
            <a:ext cx="10749984" cy="2111079"/>
          </a:xfrm>
          <a:prstGeom prst="rect">
            <a:avLst/>
          </a:prstGeom>
        </p:spPr>
        <p:txBody>
          <a:bodyPr anchor="t" rtlCol="false" tIns="0" lIns="0" bIns="0" rIns="0">
            <a:spAutoFit/>
          </a:bodyPr>
          <a:lstStyle/>
          <a:p>
            <a:pPr algn="ctr">
              <a:lnSpc>
                <a:spcPts val="2816"/>
              </a:lnSpc>
              <a:spcBef>
                <a:spcPct val="0"/>
              </a:spcBef>
            </a:pPr>
            <a:r>
              <a:rPr lang="en-US" sz="2011">
                <a:solidFill>
                  <a:srgbClr val="FFFFFF"/>
                </a:solidFill>
                <a:latin typeface="Playpen Sans"/>
                <a:ea typeface="Playpen Sans"/>
                <a:cs typeface="Playpen Sans"/>
                <a:sym typeface="Playpen Sans"/>
              </a:rPr>
              <a:t>YOUR PARAGROMNIMART RETAILERS FACES THE COMPLEXCHALLENGE OF UNDERSTANDING AND OPTIMIZING  CUSTOMER RELATIONSHIPS ACROSS ADIVERSE, GLOBAL CUSTOMER BASE. WITH VASTAMOUNTS  OF TRANSACTION DATA AND CUSTOMER FEEDBACK AT OUR DISPOSAL, WE HAVE AN  UNPRECEDENTED OPPORTUNITY TO TRANSFORM RAW INFORMATION INTO STRATEGIC  COMPETITIVE ADVANTAGESAPH TEXT</a:t>
            </a:r>
          </a:p>
        </p:txBody>
      </p:sp>
      <p:sp>
        <p:nvSpPr>
          <p:cNvPr name="TextBox 22" id="22"/>
          <p:cNvSpPr txBox="true"/>
          <p:nvPr/>
        </p:nvSpPr>
        <p:spPr>
          <a:xfrm rot="0">
            <a:off x="1199266" y="4092185"/>
            <a:ext cx="5385535" cy="585866"/>
          </a:xfrm>
          <a:prstGeom prst="rect">
            <a:avLst/>
          </a:prstGeom>
        </p:spPr>
        <p:txBody>
          <a:bodyPr anchor="t" rtlCol="false" tIns="0" lIns="0" bIns="0" rIns="0">
            <a:spAutoFit/>
          </a:bodyPr>
          <a:lstStyle/>
          <a:p>
            <a:pPr algn="l">
              <a:lnSpc>
                <a:spcPts val="4315"/>
              </a:lnSpc>
            </a:pPr>
            <a:r>
              <a:rPr lang="en-US" sz="4315" b="true">
                <a:solidFill>
                  <a:srgbClr val="FFFFFF"/>
                </a:solidFill>
                <a:latin typeface="Bebas Neue Bold"/>
                <a:ea typeface="Bebas Neue Bold"/>
                <a:cs typeface="Bebas Neue Bold"/>
                <a:sym typeface="Bebas Neue Bold"/>
              </a:rPr>
              <a:t>challenges</a:t>
            </a:r>
          </a:p>
        </p:txBody>
      </p:sp>
      <p:sp>
        <p:nvSpPr>
          <p:cNvPr name="TextBox 23" id="23"/>
          <p:cNvSpPr txBox="true"/>
          <p:nvPr/>
        </p:nvSpPr>
        <p:spPr>
          <a:xfrm rot="0">
            <a:off x="1199266" y="7328750"/>
            <a:ext cx="5385535" cy="585866"/>
          </a:xfrm>
          <a:prstGeom prst="rect">
            <a:avLst/>
          </a:prstGeom>
        </p:spPr>
        <p:txBody>
          <a:bodyPr anchor="t" rtlCol="false" tIns="0" lIns="0" bIns="0" rIns="0">
            <a:spAutoFit/>
          </a:bodyPr>
          <a:lstStyle/>
          <a:p>
            <a:pPr algn="l">
              <a:lnSpc>
                <a:spcPts val="4315"/>
              </a:lnSpc>
            </a:pPr>
            <a:r>
              <a:rPr lang="en-US" sz="4315" b="true">
                <a:solidFill>
                  <a:srgbClr val="FFFFFF"/>
                </a:solidFill>
                <a:latin typeface="Bebas Neue Bold"/>
                <a:ea typeface="Bebas Neue Bold"/>
                <a:cs typeface="Bebas Neue Bold"/>
                <a:sym typeface="Bebas Neue Bold"/>
              </a:rPr>
              <a:t>analysis</a:t>
            </a:r>
          </a:p>
        </p:txBody>
      </p:sp>
      <p:sp>
        <p:nvSpPr>
          <p:cNvPr name="TextBox 24" id="24"/>
          <p:cNvSpPr txBox="true"/>
          <p:nvPr/>
        </p:nvSpPr>
        <p:spPr>
          <a:xfrm rot="0">
            <a:off x="693439" y="8017304"/>
            <a:ext cx="6228690" cy="1505982"/>
          </a:xfrm>
          <a:prstGeom prst="rect">
            <a:avLst/>
          </a:prstGeom>
        </p:spPr>
        <p:txBody>
          <a:bodyPr anchor="t" rtlCol="false" tIns="0" lIns="0" bIns="0" rIns="0">
            <a:spAutoFit/>
          </a:bodyPr>
          <a:lstStyle/>
          <a:p>
            <a:pPr algn="ctr" marL="471488" indent="-235744" lvl="1">
              <a:lnSpc>
                <a:spcPts val="3057"/>
              </a:lnSpc>
              <a:buFont typeface="Arial"/>
              <a:buChar char="•"/>
            </a:pPr>
            <a:r>
              <a:rPr lang="en-US" sz="2183">
                <a:solidFill>
                  <a:srgbClr val="FFFFFF"/>
                </a:solidFill>
                <a:latin typeface="Playpen Sans"/>
                <a:ea typeface="Playpen Sans"/>
                <a:cs typeface="Playpen Sans"/>
                <a:sym typeface="Playpen Sans"/>
              </a:rPr>
              <a:t>CUSTOMER BEHAVIOUSR ANALYSIS</a:t>
            </a:r>
          </a:p>
          <a:p>
            <a:pPr algn="ctr" marL="471488" indent="-235744" lvl="1">
              <a:lnSpc>
                <a:spcPts val="3057"/>
              </a:lnSpc>
              <a:buFont typeface="Arial"/>
              <a:buChar char="•"/>
            </a:pPr>
            <a:r>
              <a:rPr lang="en-US" sz="2183">
                <a:solidFill>
                  <a:srgbClr val="FFFFFF"/>
                </a:solidFill>
                <a:latin typeface="Playpen Sans"/>
                <a:ea typeface="Playpen Sans"/>
                <a:cs typeface="Playpen Sans"/>
                <a:sym typeface="Playpen Sans"/>
              </a:rPr>
              <a:t>PRODUCT PERFORMANCE ANALYSIS</a:t>
            </a:r>
          </a:p>
          <a:p>
            <a:pPr algn="ctr" marL="471488" indent="-235744" lvl="1">
              <a:lnSpc>
                <a:spcPts val="3057"/>
              </a:lnSpc>
              <a:buFont typeface="Arial"/>
              <a:buChar char="•"/>
            </a:pPr>
            <a:r>
              <a:rPr lang="en-US" sz="2183">
                <a:solidFill>
                  <a:srgbClr val="FFFFFF"/>
                </a:solidFill>
                <a:latin typeface="Playpen Sans"/>
                <a:ea typeface="Playpen Sans"/>
                <a:cs typeface="Playpen Sans"/>
                <a:sym typeface="Playpen Sans"/>
              </a:rPr>
              <a:t>STATISTICAL ANALYSIS &amp; HYPOTHESIS</a:t>
            </a:r>
          </a:p>
          <a:p>
            <a:pPr algn="ctr" marL="471488" indent="-235744" lvl="1">
              <a:lnSpc>
                <a:spcPts val="3057"/>
              </a:lnSpc>
              <a:spcBef>
                <a:spcPct val="0"/>
              </a:spcBef>
              <a:buFont typeface="Arial"/>
              <a:buChar char="•"/>
            </a:pPr>
            <a:r>
              <a:rPr lang="en-US" sz="2183">
                <a:solidFill>
                  <a:srgbClr val="FFFFFF"/>
                </a:solidFill>
                <a:latin typeface="Playpen Sans"/>
                <a:ea typeface="Playpen Sans"/>
                <a:cs typeface="Playpen Sans"/>
                <a:sym typeface="Playpen Sans"/>
              </a:rPr>
              <a:t>INSIGHTS AND RECOMMENDATIONS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579417" y="8585700"/>
            <a:ext cx="1075518" cy="708583"/>
            <a:chOff x="0" y="0"/>
            <a:chExt cx="283264" cy="186623"/>
          </a:xfrm>
        </p:grpSpPr>
        <p:sp>
          <p:nvSpPr>
            <p:cNvPr name="Freeform 3" id="3"/>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4" id="4"/>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pic>
        <p:nvPicPr>
          <p:cNvPr name="Picture 5" id="5"/>
          <p:cNvPicPr>
            <a:picLocks noChangeAspect="true"/>
          </p:cNvPicPr>
          <p:nvPr/>
        </p:nvPicPr>
        <p:blipFill>
          <a:blip r:embed="rId2"/>
          <a:stretch>
            <a:fillRect/>
          </a:stretch>
        </p:blipFill>
        <p:spPr>
          <a:xfrm rot="0">
            <a:off x="8660638" y="2834498"/>
            <a:ext cx="9729577" cy="7031959"/>
          </a:xfrm>
          <a:prstGeom prst="rect">
            <a:avLst/>
          </a:prstGeom>
        </p:spPr>
      </p:pic>
      <p:pic>
        <p:nvPicPr>
          <p:cNvPr name="Picture 6" id="6"/>
          <p:cNvPicPr>
            <a:picLocks noChangeAspect="true"/>
          </p:cNvPicPr>
          <p:nvPr/>
        </p:nvPicPr>
        <p:blipFill>
          <a:blip r:embed="rId3"/>
          <a:stretch>
            <a:fillRect/>
          </a:stretch>
        </p:blipFill>
        <p:spPr>
          <a:xfrm rot="0">
            <a:off x="591671" y="2838045"/>
            <a:ext cx="9687017" cy="7599705"/>
          </a:xfrm>
          <a:prstGeom prst="rect">
            <a:avLst/>
          </a:prstGeom>
        </p:spPr>
      </p:pic>
      <p:sp>
        <p:nvSpPr>
          <p:cNvPr name="Freeform 7" id="7"/>
          <p:cNvSpPr/>
          <p:nvPr/>
        </p:nvSpPr>
        <p:spPr>
          <a:xfrm flipH="false" flipV="false" rot="0">
            <a:off x="13108054" y="203007"/>
            <a:ext cx="4825655" cy="3215092"/>
          </a:xfrm>
          <a:custGeom>
            <a:avLst/>
            <a:gdLst/>
            <a:ahLst/>
            <a:cxnLst/>
            <a:rect r="r" b="b" t="t" l="l"/>
            <a:pathLst>
              <a:path h="3215092" w="4825655">
                <a:moveTo>
                  <a:pt x="0" y="0"/>
                </a:moveTo>
                <a:lnTo>
                  <a:pt x="4825655" y="0"/>
                </a:lnTo>
                <a:lnTo>
                  <a:pt x="4825655" y="3215092"/>
                </a:lnTo>
                <a:lnTo>
                  <a:pt x="0" y="3215092"/>
                </a:lnTo>
                <a:lnTo>
                  <a:pt x="0" y="0"/>
                </a:lnTo>
                <a:close/>
              </a:path>
            </a:pathLst>
          </a:custGeom>
          <a:blipFill>
            <a:blip r:embed="rId4"/>
            <a:stretch>
              <a:fillRect l="0" t="0" r="0" b="0"/>
            </a:stretch>
          </a:blipFill>
        </p:spPr>
      </p:sp>
      <p:sp>
        <p:nvSpPr>
          <p:cNvPr name="TextBox 8" id="8"/>
          <p:cNvSpPr txBox="true"/>
          <p:nvPr/>
        </p:nvSpPr>
        <p:spPr>
          <a:xfrm rot="0">
            <a:off x="17740972"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17</a:t>
            </a:r>
          </a:p>
        </p:txBody>
      </p:sp>
      <p:sp>
        <p:nvSpPr>
          <p:cNvPr name="TextBox 9" id="9"/>
          <p:cNvSpPr txBox="true"/>
          <p:nvPr/>
        </p:nvSpPr>
        <p:spPr>
          <a:xfrm rot="0">
            <a:off x="1028700" y="1171575"/>
            <a:ext cx="7408964"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all insights</a:t>
            </a:r>
          </a:p>
        </p:txBody>
      </p:sp>
      <p:sp>
        <p:nvSpPr>
          <p:cNvPr name="TextBox 10" id="10"/>
          <p:cNvSpPr txBox="true"/>
          <p:nvPr/>
        </p:nvSpPr>
        <p:spPr>
          <a:xfrm rot="0">
            <a:off x="1046470" y="2440731"/>
            <a:ext cx="5385535" cy="1128806"/>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in one view</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616865" y="2106706"/>
            <a:ext cx="674722" cy="674722"/>
          </a:xfrm>
          <a:custGeom>
            <a:avLst/>
            <a:gdLst/>
            <a:ahLst/>
            <a:cxnLst/>
            <a:rect r="r" b="b" t="t" l="l"/>
            <a:pathLst>
              <a:path h="674722" w="674722">
                <a:moveTo>
                  <a:pt x="0" y="0"/>
                </a:moveTo>
                <a:lnTo>
                  <a:pt x="674723" y="0"/>
                </a:lnTo>
                <a:lnTo>
                  <a:pt x="674723" y="674722"/>
                </a:lnTo>
                <a:lnTo>
                  <a:pt x="0" y="674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97635" y="5886114"/>
            <a:ext cx="674722" cy="674722"/>
          </a:xfrm>
          <a:custGeom>
            <a:avLst/>
            <a:gdLst/>
            <a:ahLst/>
            <a:cxnLst/>
            <a:rect r="r" b="b" t="t" l="l"/>
            <a:pathLst>
              <a:path h="674722" w="674722">
                <a:moveTo>
                  <a:pt x="0" y="0"/>
                </a:moveTo>
                <a:lnTo>
                  <a:pt x="674722" y="0"/>
                </a:lnTo>
                <a:lnTo>
                  <a:pt x="674722" y="674723"/>
                </a:lnTo>
                <a:lnTo>
                  <a:pt x="0" y="674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9973" y="524746"/>
            <a:ext cx="5698730" cy="569873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7" id="7"/>
          <p:cNvSpPr/>
          <p:nvPr/>
        </p:nvSpPr>
        <p:spPr>
          <a:xfrm flipH="false" flipV="false" rot="0">
            <a:off x="281040" y="1620760"/>
            <a:ext cx="6116595" cy="4114800"/>
          </a:xfrm>
          <a:custGeom>
            <a:avLst/>
            <a:gdLst/>
            <a:ahLst/>
            <a:cxnLst/>
            <a:rect r="r" b="b" t="t" l="l"/>
            <a:pathLst>
              <a:path h="4114800" w="6116595">
                <a:moveTo>
                  <a:pt x="0" y="0"/>
                </a:moveTo>
                <a:lnTo>
                  <a:pt x="6116595" y="0"/>
                </a:lnTo>
                <a:lnTo>
                  <a:pt x="61165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243855" y="9017559"/>
            <a:ext cx="2990767" cy="258043"/>
          </a:xfrm>
          <a:prstGeom prst="rect">
            <a:avLst/>
          </a:prstGeom>
        </p:spPr>
        <p:txBody>
          <a:bodyPr anchor="t" rtlCol="false" tIns="0" lIns="0" bIns="0" rIns="0">
            <a:spAutoFit/>
          </a:bodyPr>
          <a:lstStyle/>
          <a:p>
            <a:pPr algn="l">
              <a:lnSpc>
                <a:spcPts val="2053"/>
              </a:lnSpc>
              <a:spcBef>
                <a:spcPct val="0"/>
              </a:spcBef>
            </a:pPr>
            <a:r>
              <a:rPr lang="en-US" b="true" sz="1466">
                <a:solidFill>
                  <a:srgbClr val="3D2882"/>
                </a:solidFill>
                <a:latin typeface="Raleway Bold"/>
                <a:ea typeface="Raleway Bold"/>
                <a:cs typeface="Raleway Bold"/>
                <a:sym typeface="Raleway Bold"/>
              </a:rPr>
              <a:t>WWW.REALLYGREATSITE.COM</a:t>
            </a:r>
          </a:p>
        </p:txBody>
      </p:sp>
      <p:grpSp>
        <p:nvGrpSpPr>
          <p:cNvPr name="Group 9" id="9"/>
          <p:cNvGrpSpPr/>
          <p:nvPr/>
        </p:nvGrpSpPr>
        <p:grpSpPr>
          <a:xfrm rot="0">
            <a:off x="17579417" y="8585700"/>
            <a:ext cx="1075518" cy="708583"/>
            <a:chOff x="0" y="0"/>
            <a:chExt cx="283264" cy="186623"/>
          </a:xfrm>
        </p:grpSpPr>
        <p:sp>
          <p:nvSpPr>
            <p:cNvPr name="Freeform 10" id="10"/>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11" id="11"/>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12" id="12"/>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18</a:t>
            </a:r>
          </a:p>
        </p:txBody>
      </p:sp>
      <p:sp>
        <p:nvSpPr>
          <p:cNvPr name="TextBox 13" id="13"/>
          <p:cNvSpPr txBox="true"/>
          <p:nvPr/>
        </p:nvSpPr>
        <p:spPr>
          <a:xfrm rot="0">
            <a:off x="6818192" y="602967"/>
            <a:ext cx="7899128" cy="217846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Final Insights</a:t>
            </a:r>
          </a:p>
          <a:p>
            <a:pPr algn="l">
              <a:lnSpc>
                <a:spcPts val="8315"/>
              </a:lnSpc>
            </a:pPr>
          </a:p>
        </p:txBody>
      </p:sp>
      <p:sp>
        <p:nvSpPr>
          <p:cNvPr name="TextBox 14" id="14"/>
          <p:cNvSpPr txBox="true"/>
          <p:nvPr/>
        </p:nvSpPr>
        <p:spPr>
          <a:xfrm rot="0">
            <a:off x="8578775" y="2040031"/>
            <a:ext cx="5155405" cy="1247264"/>
          </a:xfrm>
          <a:prstGeom prst="rect">
            <a:avLst/>
          </a:prstGeom>
        </p:spPr>
        <p:txBody>
          <a:bodyPr anchor="t" rtlCol="false" tIns="0" lIns="0" bIns="0" rIns="0">
            <a:spAutoFit/>
          </a:bodyPr>
          <a:lstStyle/>
          <a:p>
            <a:pPr algn="ctr">
              <a:lnSpc>
                <a:spcPts val="5009"/>
              </a:lnSpc>
            </a:pPr>
            <a:r>
              <a:rPr lang="en-US" sz="3578" b="true">
                <a:solidFill>
                  <a:srgbClr val="FFFFFF"/>
                </a:solidFill>
                <a:latin typeface="Canva Sans Bold"/>
                <a:ea typeface="Canva Sans Bold"/>
                <a:cs typeface="Canva Sans Bold"/>
                <a:sym typeface="Canva Sans Bold"/>
              </a:rPr>
              <a:t>Cu</a:t>
            </a:r>
            <a:r>
              <a:rPr lang="en-US" b="true" sz="3578">
                <a:solidFill>
                  <a:srgbClr val="FFFFFF"/>
                </a:solidFill>
                <a:latin typeface="Canva Sans Bold"/>
                <a:ea typeface="Canva Sans Bold"/>
                <a:cs typeface="Canva Sans Bold"/>
                <a:sym typeface="Canva Sans Bold"/>
              </a:rPr>
              <a:t>stomer Behavior</a:t>
            </a:r>
          </a:p>
          <a:p>
            <a:pPr algn="ctr">
              <a:lnSpc>
                <a:spcPts val="5009"/>
              </a:lnSpc>
            </a:pPr>
          </a:p>
        </p:txBody>
      </p:sp>
      <p:sp>
        <p:nvSpPr>
          <p:cNvPr name="TextBox 15" id="15"/>
          <p:cNvSpPr txBox="true"/>
          <p:nvPr/>
        </p:nvSpPr>
        <p:spPr>
          <a:xfrm rot="0">
            <a:off x="8578775" y="2989124"/>
            <a:ext cx="7492441" cy="3427344"/>
          </a:xfrm>
          <a:prstGeom prst="rect">
            <a:avLst/>
          </a:prstGeom>
        </p:spPr>
        <p:txBody>
          <a:bodyPr anchor="t" rtlCol="false" tIns="0" lIns="0" bIns="0" rIns="0">
            <a:spAutoFit/>
          </a:bodyPr>
          <a:lstStyle/>
          <a:p>
            <a:pPr algn="l" marL="418892" indent="-209446" lvl="1">
              <a:lnSpc>
                <a:spcPts val="2716"/>
              </a:lnSpc>
              <a:buFont typeface="Arial"/>
              <a:buChar char="•"/>
            </a:pPr>
            <a:r>
              <a:rPr lang="en-US" sz="1940">
                <a:solidFill>
                  <a:srgbClr val="FFFFFF"/>
                </a:solidFill>
                <a:latin typeface="Canva Sans"/>
                <a:ea typeface="Canva Sans"/>
                <a:cs typeface="Canva Sans"/>
                <a:sym typeface="Canva Sans"/>
              </a:rPr>
              <a:t>Popular products (from value_counts) indicate demand trends.</a:t>
            </a:r>
          </a:p>
          <a:p>
            <a:pPr algn="l" marL="418892" indent="-209446" lvl="1">
              <a:lnSpc>
                <a:spcPts val="2716"/>
              </a:lnSpc>
              <a:buFont typeface="Arial"/>
              <a:buChar char="•"/>
            </a:pPr>
            <a:r>
              <a:rPr lang="en-US" sz="1940">
                <a:solidFill>
                  <a:srgbClr val="FFFFFF"/>
                </a:solidFill>
                <a:latin typeface="Canva Sans"/>
                <a:ea typeface="Canva Sans"/>
                <a:cs typeface="Canva Sans"/>
                <a:sym typeface="Canva Sans"/>
              </a:rPr>
              <a:t>Spending distribution shows most customers are mid-range buyers.</a:t>
            </a:r>
          </a:p>
          <a:p>
            <a:pPr algn="l" marL="418892" indent="-209446" lvl="1">
              <a:lnSpc>
                <a:spcPts val="2716"/>
              </a:lnSpc>
              <a:buFont typeface="Arial"/>
              <a:buChar char="•"/>
            </a:pPr>
            <a:r>
              <a:rPr lang="en-US" sz="1940">
                <a:solidFill>
                  <a:srgbClr val="FFFFFF"/>
                </a:solidFill>
                <a:latin typeface="Canva Sans"/>
                <a:ea typeface="Canva Sans"/>
                <a:cs typeface="Canva Sans"/>
                <a:sym typeface="Canva Sans"/>
              </a:rPr>
              <a:t>Repeat purchase rate indicates potential loyal customer base.</a:t>
            </a:r>
          </a:p>
          <a:p>
            <a:pPr algn="l" marL="418892" indent="-209446" lvl="1">
              <a:lnSpc>
                <a:spcPts val="2716"/>
              </a:lnSpc>
              <a:buFont typeface="Arial"/>
              <a:buChar char="•"/>
            </a:pPr>
            <a:r>
              <a:rPr lang="en-US" sz="1940">
                <a:solidFill>
                  <a:srgbClr val="FFFFFF"/>
                </a:solidFill>
                <a:latin typeface="Canva Sans"/>
                <a:ea typeface="Canva Sans"/>
                <a:cs typeface="Canva Sans"/>
                <a:sym typeface="Canva Sans"/>
              </a:rPr>
              <a:t>Top category is Electronics (40% of sales)[from value_counts]. Repeat rate: 25%</a:t>
            </a:r>
          </a:p>
          <a:p>
            <a:pPr algn="l">
              <a:lnSpc>
                <a:spcPts val="2716"/>
              </a:lnSpc>
            </a:pPr>
          </a:p>
          <a:p>
            <a:pPr algn="l">
              <a:lnSpc>
                <a:spcPts val="2716"/>
              </a:lnSpc>
              <a:spcBef>
                <a:spcPct val="0"/>
              </a:spcBef>
            </a:pPr>
          </a:p>
        </p:txBody>
      </p:sp>
      <p:sp>
        <p:nvSpPr>
          <p:cNvPr name="TextBox 16" id="16"/>
          <p:cNvSpPr txBox="true"/>
          <p:nvPr/>
        </p:nvSpPr>
        <p:spPr>
          <a:xfrm rot="0">
            <a:off x="7616865" y="5999013"/>
            <a:ext cx="5155405" cy="1247264"/>
          </a:xfrm>
          <a:prstGeom prst="rect">
            <a:avLst/>
          </a:prstGeom>
        </p:spPr>
        <p:txBody>
          <a:bodyPr anchor="t" rtlCol="false" tIns="0" lIns="0" bIns="0" rIns="0">
            <a:spAutoFit/>
          </a:bodyPr>
          <a:lstStyle/>
          <a:p>
            <a:pPr algn="ctr">
              <a:lnSpc>
                <a:spcPts val="5009"/>
              </a:lnSpc>
            </a:pPr>
            <a:r>
              <a:rPr lang="en-US" sz="3578" b="true">
                <a:solidFill>
                  <a:srgbClr val="FFFFFF"/>
                </a:solidFill>
                <a:latin typeface="Canva Sans Bold"/>
                <a:ea typeface="Canva Sans Bold"/>
                <a:cs typeface="Canva Sans Bold"/>
                <a:sym typeface="Canva Sans Bold"/>
              </a:rPr>
              <a:t> Op</a:t>
            </a:r>
            <a:r>
              <a:rPr lang="en-US" b="true" sz="3578">
                <a:solidFill>
                  <a:srgbClr val="FFFFFF"/>
                </a:solidFill>
                <a:latin typeface="Canva Sans Bold"/>
                <a:ea typeface="Canva Sans Bold"/>
                <a:cs typeface="Canva Sans Bold"/>
                <a:sym typeface="Canva Sans Bold"/>
              </a:rPr>
              <a:t>erations &amp; Logistics</a:t>
            </a:r>
          </a:p>
          <a:p>
            <a:pPr algn="ctr">
              <a:lnSpc>
                <a:spcPts val="5009"/>
              </a:lnSpc>
            </a:pPr>
          </a:p>
        </p:txBody>
      </p:sp>
      <p:sp>
        <p:nvSpPr>
          <p:cNvPr name="TextBox 17" id="17"/>
          <p:cNvSpPr txBox="true"/>
          <p:nvPr/>
        </p:nvSpPr>
        <p:spPr>
          <a:xfrm rot="0">
            <a:off x="7660799" y="6859656"/>
            <a:ext cx="7492441" cy="3427344"/>
          </a:xfrm>
          <a:prstGeom prst="rect">
            <a:avLst/>
          </a:prstGeom>
        </p:spPr>
        <p:txBody>
          <a:bodyPr anchor="t" rtlCol="false" tIns="0" lIns="0" bIns="0" rIns="0">
            <a:spAutoFit/>
          </a:bodyPr>
          <a:lstStyle/>
          <a:p>
            <a:pPr algn="l" marL="418892" indent="-209446" lvl="1">
              <a:lnSpc>
                <a:spcPts val="2716"/>
              </a:lnSpc>
              <a:buFont typeface="Arial"/>
              <a:buChar char="•"/>
            </a:pPr>
            <a:r>
              <a:rPr lang="en-US" sz="1940">
                <a:solidFill>
                  <a:srgbClr val="FFFFFF"/>
                </a:solidFill>
                <a:latin typeface="Canva Sans"/>
                <a:ea typeface="Canva Sans"/>
                <a:cs typeface="Canva Sans"/>
                <a:sym typeface="Canva Sans"/>
              </a:rPr>
              <a:t>Some shipping methods are used far more than others → optimize logistics on those.</a:t>
            </a:r>
          </a:p>
          <a:p>
            <a:pPr algn="l" marL="418892" indent="-209446" lvl="1">
              <a:lnSpc>
                <a:spcPts val="2716"/>
              </a:lnSpc>
              <a:buFont typeface="Arial"/>
              <a:buChar char="•"/>
            </a:pPr>
            <a:r>
              <a:rPr lang="en-US" sz="1940">
                <a:solidFill>
                  <a:srgbClr val="FFFFFF"/>
                </a:solidFill>
                <a:latin typeface="Canva Sans"/>
                <a:ea typeface="Canva Sans"/>
                <a:cs typeface="Canva Sans"/>
                <a:sym typeface="Canva Sans"/>
              </a:rPr>
              <a:t>Payment method preference (e.g., COD vs Online) helps in planning transaction systems.</a:t>
            </a:r>
          </a:p>
          <a:p>
            <a:pPr algn="l" marL="418892" indent="-209446" lvl="1">
              <a:lnSpc>
                <a:spcPts val="2716"/>
              </a:lnSpc>
              <a:buFont typeface="Arial"/>
              <a:buChar char="•"/>
            </a:pPr>
            <a:r>
              <a:rPr lang="en-US" sz="1940">
                <a:solidFill>
                  <a:srgbClr val="FFFFFF"/>
                </a:solidFill>
                <a:latin typeface="Canva Sans"/>
                <a:ea typeface="Canva Sans"/>
                <a:cs typeface="Canva Sans"/>
                <a:sym typeface="Canva Sans"/>
              </a:rPr>
              <a:t>Order cancellations may be linked to shipping method &amp; payment choice.</a:t>
            </a:r>
          </a:p>
          <a:p>
            <a:pPr algn="l" marL="418892" indent="-209446" lvl="1">
              <a:lnSpc>
                <a:spcPts val="2716"/>
              </a:lnSpc>
              <a:buFont typeface="Arial"/>
              <a:buChar char="•"/>
            </a:pPr>
            <a:r>
              <a:rPr lang="en-US" sz="1940">
                <a:solidFill>
                  <a:srgbClr val="FFFFFF"/>
                </a:solidFill>
                <a:latin typeface="Canva Sans"/>
                <a:ea typeface="Canva Sans"/>
                <a:cs typeface="Canva Sans"/>
                <a:sym typeface="Canva Sans"/>
              </a:rPr>
              <a:t>Standard shipping used 60% [from value_counts], but higher cancellations with Cash payments (15% rate) [groupby Order_Status].</a:t>
            </a:r>
          </a:p>
          <a:p>
            <a:pPr algn="l">
              <a:lnSpc>
                <a:spcPts val="2716"/>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631454" y="5369601"/>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6" id="6"/>
          <p:cNvSpPr txBox="true"/>
          <p:nvPr/>
        </p:nvSpPr>
        <p:spPr>
          <a:xfrm rot="0">
            <a:off x="17792856" y="8741720"/>
            <a:ext cx="266819"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19</a:t>
            </a:r>
          </a:p>
        </p:txBody>
      </p:sp>
      <p:sp>
        <p:nvSpPr>
          <p:cNvPr name="TextBox 7" id="7"/>
          <p:cNvSpPr txBox="true"/>
          <p:nvPr/>
        </p:nvSpPr>
        <p:spPr>
          <a:xfrm rot="0">
            <a:off x="347784" y="314088"/>
            <a:ext cx="6652428" cy="1128806"/>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recommendations</a:t>
            </a:r>
          </a:p>
        </p:txBody>
      </p:sp>
      <p:pic>
        <p:nvPicPr>
          <p:cNvPr name="Picture 8" id="8"/>
          <p:cNvPicPr>
            <a:picLocks noChangeAspect="true"/>
          </p:cNvPicPr>
          <p:nvPr/>
        </p:nvPicPr>
        <p:blipFill>
          <a:blip r:embed="rId4"/>
          <a:stretch>
            <a:fillRect/>
          </a:stretch>
        </p:blipFill>
        <p:spPr>
          <a:xfrm rot="0">
            <a:off x="8651233" y="5298375"/>
            <a:ext cx="9739838" cy="4922390"/>
          </a:xfrm>
          <a:prstGeom prst="rect">
            <a:avLst/>
          </a:prstGeom>
        </p:spPr>
      </p:pic>
      <p:grpSp>
        <p:nvGrpSpPr>
          <p:cNvPr name="Group 9" id="9"/>
          <p:cNvGrpSpPr/>
          <p:nvPr/>
        </p:nvGrpSpPr>
        <p:grpSpPr>
          <a:xfrm rot="0">
            <a:off x="791231" y="1358469"/>
            <a:ext cx="3785031" cy="37850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12" id="12"/>
          <p:cNvSpPr txBox="true"/>
          <p:nvPr/>
        </p:nvSpPr>
        <p:spPr>
          <a:xfrm rot="0">
            <a:off x="1295445" y="2160263"/>
            <a:ext cx="3111427" cy="357754"/>
          </a:xfrm>
          <a:prstGeom prst="rect">
            <a:avLst/>
          </a:prstGeom>
        </p:spPr>
        <p:txBody>
          <a:bodyPr anchor="t" rtlCol="false" tIns="0" lIns="0" bIns="0" rIns="0">
            <a:spAutoFit/>
          </a:bodyPr>
          <a:lstStyle/>
          <a:p>
            <a:pPr algn="l">
              <a:lnSpc>
                <a:spcPts val="2856"/>
              </a:lnSpc>
              <a:spcBef>
                <a:spcPct val="0"/>
              </a:spcBef>
            </a:pPr>
            <a:r>
              <a:rPr lang="en-US" b="true" sz="2040">
                <a:solidFill>
                  <a:srgbClr val="D563A1"/>
                </a:solidFill>
                <a:latin typeface="Raleway Bold"/>
                <a:ea typeface="Raleway Bold"/>
                <a:cs typeface="Raleway Bold"/>
                <a:sym typeface="Raleway Bold"/>
              </a:rPr>
              <a:t>Inventory Optimization</a:t>
            </a:r>
          </a:p>
        </p:txBody>
      </p:sp>
      <p:sp>
        <p:nvSpPr>
          <p:cNvPr name="TextBox 13" id="13"/>
          <p:cNvSpPr txBox="true"/>
          <p:nvPr/>
        </p:nvSpPr>
        <p:spPr>
          <a:xfrm rot="0">
            <a:off x="1613461" y="2935868"/>
            <a:ext cx="2475395" cy="912185"/>
          </a:xfrm>
          <a:prstGeom prst="rect">
            <a:avLst/>
          </a:prstGeom>
        </p:spPr>
        <p:txBody>
          <a:bodyPr anchor="t" rtlCol="false" tIns="0" lIns="0" bIns="0" rIns="0">
            <a:spAutoFit/>
          </a:bodyPr>
          <a:lstStyle/>
          <a:p>
            <a:pPr algn="l">
              <a:lnSpc>
                <a:spcPts val="2473"/>
              </a:lnSpc>
            </a:pPr>
            <a:r>
              <a:rPr lang="en-US" sz="1767">
                <a:solidFill>
                  <a:srgbClr val="FFFFFF"/>
                </a:solidFill>
                <a:latin typeface="Canva Sans"/>
                <a:ea typeface="Canva Sans"/>
                <a:cs typeface="Canva Sans"/>
                <a:sym typeface="Canva Sans"/>
              </a:rPr>
              <a:t>Stock up more on popular items identified in analysis.</a:t>
            </a:r>
          </a:p>
        </p:txBody>
      </p:sp>
      <p:grpSp>
        <p:nvGrpSpPr>
          <p:cNvPr name="Group 14" id="14"/>
          <p:cNvGrpSpPr/>
          <p:nvPr/>
        </p:nvGrpSpPr>
        <p:grpSpPr>
          <a:xfrm rot="0">
            <a:off x="5107697" y="1358469"/>
            <a:ext cx="3785031" cy="37850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17" id="17"/>
          <p:cNvGrpSpPr/>
          <p:nvPr/>
        </p:nvGrpSpPr>
        <p:grpSpPr>
          <a:xfrm rot="0">
            <a:off x="5358969" y="6110028"/>
            <a:ext cx="3785031" cy="378503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20" id="20"/>
          <p:cNvGrpSpPr/>
          <p:nvPr/>
        </p:nvGrpSpPr>
        <p:grpSpPr>
          <a:xfrm rot="0">
            <a:off x="791231" y="6110028"/>
            <a:ext cx="3785031" cy="378503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23" id="23"/>
          <p:cNvGrpSpPr/>
          <p:nvPr/>
        </p:nvGrpSpPr>
        <p:grpSpPr>
          <a:xfrm rot="0">
            <a:off x="14087459" y="1442894"/>
            <a:ext cx="3785031" cy="378503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26" id="26"/>
          <p:cNvGrpSpPr/>
          <p:nvPr/>
        </p:nvGrpSpPr>
        <p:grpSpPr>
          <a:xfrm rot="0">
            <a:off x="9597578" y="1358469"/>
            <a:ext cx="3785031" cy="378503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29" id="29"/>
          <p:cNvSpPr txBox="true"/>
          <p:nvPr/>
        </p:nvSpPr>
        <p:spPr>
          <a:xfrm rot="0">
            <a:off x="5695771" y="2160263"/>
            <a:ext cx="3111427" cy="357754"/>
          </a:xfrm>
          <a:prstGeom prst="rect">
            <a:avLst/>
          </a:prstGeom>
        </p:spPr>
        <p:txBody>
          <a:bodyPr anchor="t" rtlCol="false" tIns="0" lIns="0" bIns="0" rIns="0">
            <a:spAutoFit/>
          </a:bodyPr>
          <a:lstStyle/>
          <a:p>
            <a:pPr algn="l">
              <a:lnSpc>
                <a:spcPts val="2856"/>
              </a:lnSpc>
              <a:spcBef>
                <a:spcPct val="0"/>
              </a:spcBef>
            </a:pPr>
            <a:r>
              <a:rPr lang="en-US" b="true" sz="2040">
                <a:solidFill>
                  <a:srgbClr val="D563A1"/>
                </a:solidFill>
                <a:latin typeface="Raleway Bold"/>
                <a:ea typeface="Raleway Bold"/>
                <a:cs typeface="Raleway Bold"/>
                <a:sym typeface="Raleway Bold"/>
              </a:rPr>
              <a:t>Customer Retention</a:t>
            </a:r>
          </a:p>
        </p:txBody>
      </p:sp>
      <p:sp>
        <p:nvSpPr>
          <p:cNvPr name="TextBox 30" id="30"/>
          <p:cNvSpPr txBox="true"/>
          <p:nvPr/>
        </p:nvSpPr>
        <p:spPr>
          <a:xfrm rot="0">
            <a:off x="10016678" y="2160263"/>
            <a:ext cx="3111427" cy="357754"/>
          </a:xfrm>
          <a:prstGeom prst="rect">
            <a:avLst/>
          </a:prstGeom>
        </p:spPr>
        <p:txBody>
          <a:bodyPr anchor="t" rtlCol="false" tIns="0" lIns="0" bIns="0" rIns="0">
            <a:spAutoFit/>
          </a:bodyPr>
          <a:lstStyle/>
          <a:p>
            <a:pPr algn="l">
              <a:lnSpc>
                <a:spcPts val="2856"/>
              </a:lnSpc>
              <a:spcBef>
                <a:spcPct val="0"/>
              </a:spcBef>
            </a:pPr>
            <a:r>
              <a:rPr lang="en-US" b="true" sz="2040">
                <a:solidFill>
                  <a:srgbClr val="D563A1"/>
                </a:solidFill>
                <a:latin typeface="Raleway Bold"/>
                <a:ea typeface="Raleway Bold"/>
                <a:cs typeface="Raleway Bold"/>
                <a:sym typeface="Raleway Bold"/>
              </a:rPr>
              <a:t>Logistics Efficiency</a:t>
            </a:r>
          </a:p>
        </p:txBody>
      </p:sp>
      <p:sp>
        <p:nvSpPr>
          <p:cNvPr name="TextBox 31" id="31"/>
          <p:cNvSpPr txBox="true"/>
          <p:nvPr/>
        </p:nvSpPr>
        <p:spPr>
          <a:xfrm rot="0">
            <a:off x="14592284" y="2160263"/>
            <a:ext cx="3111427" cy="719704"/>
          </a:xfrm>
          <a:prstGeom prst="rect">
            <a:avLst/>
          </a:prstGeom>
        </p:spPr>
        <p:txBody>
          <a:bodyPr anchor="t" rtlCol="false" tIns="0" lIns="0" bIns="0" rIns="0">
            <a:spAutoFit/>
          </a:bodyPr>
          <a:lstStyle/>
          <a:p>
            <a:pPr algn="l">
              <a:lnSpc>
                <a:spcPts val="2856"/>
              </a:lnSpc>
              <a:spcBef>
                <a:spcPct val="0"/>
              </a:spcBef>
            </a:pPr>
            <a:r>
              <a:rPr lang="en-US" b="true" sz="2040">
                <a:solidFill>
                  <a:srgbClr val="D563A1"/>
                </a:solidFill>
                <a:latin typeface="Raleway Bold"/>
                <a:ea typeface="Raleway Bold"/>
                <a:cs typeface="Raleway Bold"/>
                <a:sym typeface="Raleway Bold"/>
              </a:rPr>
              <a:t>Cancellation Reduction</a:t>
            </a:r>
          </a:p>
          <a:p>
            <a:pPr algn="l">
              <a:lnSpc>
                <a:spcPts val="2856"/>
              </a:lnSpc>
              <a:spcBef>
                <a:spcPct val="0"/>
              </a:spcBef>
            </a:pPr>
          </a:p>
        </p:txBody>
      </p:sp>
      <p:sp>
        <p:nvSpPr>
          <p:cNvPr name="TextBox 32" id="32"/>
          <p:cNvSpPr txBox="true"/>
          <p:nvPr/>
        </p:nvSpPr>
        <p:spPr>
          <a:xfrm rot="0">
            <a:off x="1126055" y="6959515"/>
            <a:ext cx="3280817" cy="687074"/>
          </a:xfrm>
          <a:prstGeom prst="rect">
            <a:avLst/>
          </a:prstGeom>
        </p:spPr>
        <p:txBody>
          <a:bodyPr anchor="t" rtlCol="false" tIns="0" lIns="0" bIns="0" rIns="0">
            <a:spAutoFit/>
          </a:bodyPr>
          <a:lstStyle/>
          <a:p>
            <a:pPr algn="l">
              <a:lnSpc>
                <a:spcPts val="2717"/>
              </a:lnSpc>
            </a:pPr>
            <a:r>
              <a:rPr lang="en-US" sz="1941" b="true">
                <a:solidFill>
                  <a:srgbClr val="D563A1"/>
                </a:solidFill>
                <a:latin typeface="Raleway Bold"/>
                <a:ea typeface="Raleway Bold"/>
                <a:cs typeface="Raleway Bold"/>
                <a:sym typeface="Raleway Bold"/>
              </a:rPr>
              <a:t>Target Premium Segments</a:t>
            </a:r>
          </a:p>
          <a:p>
            <a:pPr algn="l">
              <a:lnSpc>
                <a:spcPts val="2717"/>
              </a:lnSpc>
              <a:spcBef>
                <a:spcPct val="0"/>
              </a:spcBef>
            </a:pPr>
          </a:p>
        </p:txBody>
      </p:sp>
      <p:sp>
        <p:nvSpPr>
          <p:cNvPr name="TextBox 33" id="33"/>
          <p:cNvSpPr txBox="true"/>
          <p:nvPr/>
        </p:nvSpPr>
        <p:spPr>
          <a:xfrm rot="0">
            <a:off x="5695771" y="6969111"/>
            <a:ext cx="3111427" cy="719704"/>
          </a:xfrm>
          <a:prstGeom prst="rect">
            <a:avLst/>
          </a:prstGeom>
        </p:spPr>
        <p:txBody>
          <a:bodyPr anchor="t" rtlCol="false" tIns="0" lIns="0" bIns="0" rIns="0">
            <a:spAutoFit/>
          </a:bodyPr>
          <a:lstStyle/>
          <a:p>
            <a:pPr algn="l">
              <a:lnSpc>
                <a:spcPts val="2856"/>
              </a:lnSpc>
            </a:pPr>
            <a:r>
              <a:rPr lang="en-US" sz="2040" b="true">
                <a:solidFill>
                  <a:srgbClr val="D563A1"/>
                </a:solidFill>
                <a:latin typeface="Raleway Bold"/>
                <a:ea typeface="Raleway Bold"/>
                <a:cs typeface="Raleway Bold"/>
                <a:sym typeface="Raleway Bold"/>
              </a:rPr>
              <a:t>Reduce Cancellations</a:t>
            </a:r>
          </a:p>
          <a:p>
            <a:pPr algn="l">
              <a:lnSpc>
                <a:spcPts val="2856"/>
              </a:lnSpc>
              <a:spcBef>
                <a:spcPct val="0"/>
              </a:spcBef>
            </a:pPr>
          </a:p>
        </p:txBody>
      </p:sp>
      <p:sp>
        <p:nvSpPr>
          <p:cNvPr name="TextBox 34" id="34"/>
          <p:cNvSpPr txBox="true"/>
          <p:nvPr/>
        </p:nvSpPr>
        <p:spPr>
          <a:xfrm rot="0">
            <a:off x="5849222" y="2935868"/>
            <a:ext cx="2475395" cy="912185"/>
          </a:xfrm>
          <a:prstGeom prst="rect">
            <a:avLst/>
          </a:prstGeom>
        </p:spPr>
        <p:txBody>
          <a:bodyPr anchor="t" rtlCol="false" tIns="0" lIns="0" bIns="0" rIns="0">
            <a:spAutoFit/>
          </a:bodyPr>
          <a:lstStyle/>
          <a:p>
            <a:pPr algn="l">
              <a:lnSpc>
                <a:spcPts val="2473"/>
              </a:lnSpc>
            </a:pPr>
            <a:r>
              <a:rPr lang="en-US" sz="1767">
                <a:solidFill>
                  <a:srgbClr val="FFFFFF"/>
                </a:solidFill>
                <a:latin typeface="Canva Sans"/>
                <a:ea typeface="Canva Sans"/>
                <a:cs typeface="Canva Sans"/>
                <a:sym typeface="Canva Sans"/>
              </a:rPr>
              <a:t>Launch loyalty offers for repeat customers to boost sales.</a:t>
            </a:r>
          </a:p>
        </p:txBody>
      </p:sp>
      <p:sp>
        <p:nvSpPr>
          <p:cNvPr name="TextBox 35" id="35"/>
          <p:cNvSpPr txBox="true"/>
          <p:nvPr/>
        </p:nvSpPr>
        <p:spPr>
          <a:xfrm rot="0">
            <a:off x="10252396" y="2935868"/>
            <a:ext cx="2475395" cy="1840678"/>
          </a:xfrm>
          <a:prstGeom prst="rect">
            <a:avLst/>
          </a:prstGeom>
        </p:spPr>
        <p:txBody>
          <a:bodyPr anchor="t" rtlCol="false" tIns="0" lIns="0" bIns="0" rIns="0">
            <a:spAutoFit/>
          </a:bodyPr>
          <a:lstStyle/>
          <a:p>
            <a:pPr algn="l">
              <a:lnSpc>
                <a:spcPts val="2473"/>
              </a:lnSpc>
            </a:pPr>
            <a:r>
              <a:rPr lang="en-US" sz="1767">
                <a:solidFill>
                  <a:srgbClr val="FFFFFF"/>
                </a:solidFill>
                <a:latin typeface="Canva Sans"/>
                <a:ea typeface="Canva Sans"/>
                <a:cs typeface="Canva Sans"/>
                <a:sym typeface="Canva Sans"/>
              </a:rPr>
              <a:t>  Focus on improving the most-used shipping methods to reduce delays.</a:t>
            </a:r>
          </a:p>
          <a:p>
            <a:pPr algn="l">
              <a:lnSpc>
                <a:spcPts val="2473"/>
              </a:lnSpc>
            </a:pPr>
          </a:p>
          <a:p>
            <a:pPr algn="l">
              <a:lnSpc>
                <a:spcPts val="2473"/>
              </a:lnSpc>
            </a:pPr>
          </a:p>
        </p:txBody>
      </p:sp>
      <p:sp>
        <p:nvSpPr>
          <p:cNvPr name="TextBox 36" id="36"/>
          <p:cNvSpPr txBox="true"/>
          <p:nvPr/>
        </p:nvSpPr>
        <p:spPr>
          <a:xfrm rot="0">
            <a:off x="14928090" y="2683827"/>
            <a:ext cx="2475395" cy="2459673"/>
          </a:xfrm>
          <a:prstGeom prst="rect">
            <a:avLst/>
          </a:prstGeom>
        </p:spPr>
        <p:txBody>
          <a:bodyPr anchor="t" rtlCol="false" tIns="0" lIns="0" bIns="0" rIns="0">
            <a:spAutoFit/>
          </a:bodyPr>
          <a:lstStyle/>
          <a:p>
            <a:pPr algn="l">
              <a:lnSpc>
                <a:spcPts val="2473"/>
              </a:lnSpc>
            </a:pPr>
            <a:r>
              <a:rPr lang="en-US" sz="1767">
                <a:solidFill>
                  <a:srgbClr val="FFFFFF"/>
                </a:solidFill>
                <a:latin typeface="Canva Sans"/>
                <a:ea typeface="Canva Sans"/>
                <a:cs typeface="Canva Sans"/>
                <a:sym typeface="Canva Sans"/>
              </a:rPr>
              <a:t>  Investigate why cancellations are higher in certain shipping/payment methods and fix those pain points.</a:t>
            </a:r>
          </a:p>
          <a:p>
            <a:pPr algn="l">
              <a:lnSpc>
                <a:spcPts val="2473"/>
              </a:lnSpc>
            </a:pPr>
          </a:p>
          <a:p>
            <a:pPr algn="l">
              <a:lnSpc>
                <a:spcPts val="2473"/>
              </a:lnSpc>
            </a:pPr>
          </a:p>
        </p:txBody>
      </p:sp>
      <p:sp>
        <p:nvSpPr>
          <p:cNvPr name="TextBox 37" id="37"/>
          <p:cNvSpPr txBox="true"/>
          <p:nvPr/>
        </p:nvSpPr>
        <p:spPr>
          <a:xfrm rot="0">
            <a:off x="1528766" y="7409750"/>
            <a:ext cx="2475395" cy="2150175"/>
          </a:xfrm>
          <a:prstGeom prst="rect">
            <a:avLst/>
          </a:prstGeom>
        </p:spPr>
        <p:txBody>
          <a:bodyPr anchor="t" rtlCol="false" tIns="0" lIns="0" bIns="0" rIns="0">
            <a:spAutoFit/>
          </a:bodyPr>
          <a:lstStyle/>
          <a:p>
            <a:pPr algn="l">
              <a:lnSpc>
                <a:spcPts val="2473"/>
              </a:lnSpc>
            </a:pPr>
            <a:r>
              <a:rPr lang="en-US" sz="1767">
                <a:solidFill>
                  <a:srgbClr val="FFFFFF"/>
                </a:solidFill>
                <a:latin typeface="Canva Sans"/>
                <a:ea typeface="Canva Sans"/>
                <a:cs typeface="Canva Sans"/>
                <a:sym typeface="Canva Sans"/>
              </a:rPr>
              <a:t>Offer discounts on high-margin items like Electronics, potentially increasing revenue by 20% based on stats.</a:t>
            </a:r>
          </a:p>
          <a:p>
            <a:pPr algn="l">
              <a:lnSpc>
                <a:spcPts val="2473"/>
              </a:lnSpc>
            </a:pPr>
          </a:p>
        </p:txBody>
      </p:sp>
      <p:sp>
        <p:nvSpPr>
          <p:cNvPr name="TextBox 38" id="38"/>
          <p:cNvSpPr txBox="true"/>
          <p:nvPr/>
        </p:nvSpPr>
        <p:spPr>
          <a:xfrm rot="0">
            <a:off x="6013787" y="7618014"/>
            <a:ext cx="2475395" cy="1531180"/>
          </a:xfrm>
          <a:prstGeom prst="rect">
            <a:avLst/>
          </a:prstGeom>
        </p:spPr>
        <p:txBody>
          <a:bodyPr anchor="t" rtlCol="false" tIns="0" lIns="0" bIns="0" rIns="0">
            <a:spAutoFit/>
          </a:bodyPr>
          <a:lstStyle/>
          <a:p>
            <a:pPr algn="l">
              <a:lnSpc>
                <a:spcPts val="2473"/>
              </a:lnSpc>
            </a:pPr>
            <a:r>
              <a:rPr lang="en-US" sz="1767">
                <a:solidFill>
                  <a:srgbClr val="FFFFFF"/>
                </a:solidFill>
                <a:latin typeface="Canva Sans"/>
                <a:ea typeface="Canva Sans"/>
                <a:cs typeface="Canva Sans"/>
                <a:sym typeface="Canva Sans"/>
              </a:rPr>
              <a:t> Promote Credit Card payments (lower cancel rate) via incentives.</a:t>
            </a:r>
          </a:p>
          <a:p>
            <a:pPr algn="l">
              <a:lnSpc>
                <a:spcPts val="2473"/>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23809" y="1500333"/>
            <a:ext cx="706063" cy="639308"/>
          </a:xfrm>
          <a:custGeom>
            <a:avLst/>
            <a:gdLst/>
            <a:ahLst/>
            <a:cxnLst/>
            <a:rect r="r" b="b" t="t" l="l"/>
            <a:pathLst>
              <a:path h="639308" w="706063">
                <a:moveTo>
                  <a:pt x="0" y="0"/>
                </a:moveTo>
                <a:lnTo>
                  <a:pt x="706063" y="0"/>
                </a:lnTo>
                <a:lnTo>
                  <a:pt x="706063" y="639308"/>
                </a:lnTo>
                <a:lnTo>
                  <a:pt x="0" y="639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grpSp>
        <p:nvGrpSpPr>
          <p:cNvPr name="Group 6" id="6"/>
          <p:cNvGrpSpPr/>
          <p:nvPr/>
        </p:nvGrpSpPr>
        <p:grpSpPr>
          <a:xfrm rot="0">
            <a:off x="6283203" y="1028700"/>
            <a:ext cx="5522291" cy="55222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9" id="9"/>
          <p:cNvSpPr txBox="true"/>
          <p:nvPr/>
        </p:nvSpPr>
        <p:spPr>
          <a:xfrm rot="0">
            <a:off x="5575593" y="3146289"/>
            <a:ext cx="6229901" cy="2321221"/>
          </a:xfrm>
          <a:prstGeom prst="rect">
            <a:avLst/>
          </a:prstGeom>
        </p:spPr>
        <p:txBody>
          <a:bodyPr anchor="t" rtlCol="false" tIns="0" lIns="0" bIns="0" rIns="0">
            <a:spAutoFit/>
          </a:bodyPr>
          <a:lstStyle/>
          <a:p>
            <a:pPr algn="l">
              <a:lnSpc>
                <a:spcPts val="17182"/>
              </a:lnSpc>
            </a:pPr>
            <a:r>
              <a:rPr lang="en-US" sz="17182" b="true">
                <a:solidFill>
                  <a:srgbClr val="FFFFFF"/>
                </a:solidFill>
                <a:latin typeface="Bebas Neue Bold"/>
                <a:ea typeface="Bebas Neue Bold"/>
                <a:cs typeface="Bebas Neue Bold"/>
                <a:sym typeface="Bebas Neue Bold"/>
              </a:rPr>
              <a:t>thank </a:t>
            </a:r>
          </a:p>
        </p:txBody>
      </p:sp>
      <p:sp>
        <p:nvSpPr>
          <p:cNvPr name="TextBox 10" id="10"/>
          <p:cNvSpPr txBox="true"/>
          <p:nvPr/>
        </p:nvSpPr>
        <p:spPr>
          <a:xfrm rot="0">
            <a:off x="10232551" y="3146289"/>
            <a:ext cx="3877436" cy="2321224"/>
          </a:xfrm>
          <a:prstGeom prst="rect">
            <a:avLst/>
          </a:prstGeom>
        </p:spPr>
        <p:txBody>
          <a:bodyPr anchor="t" rtlCol="false" tIns="0" lIns="0" bIns="0" rIns="0">
            <a:spAutoFit/>
          </a:bodyPr>
          <a:lstStyle/>
          <a:p>
            <a:pPr algn="l">
              <a:lnSpc>
                <a:spcPts val="17182"/>
              </a:lnSpc>
            </a:pPr>
            <a:r>
              <a:rPr lang="en-US" sz="17182" b="true">
                <a:solidFill>
                  <a:srgbClr val="D563A1"/>
                </a:solidFill>
                <a:latin typeface="Bebas Neue Bold"/>
                <a:ea typeface="Bebas Neue Bold"/>
                <a:cs typeface="Bebas Neue Bold"/>
                <a:sym typeface="Bebas Neue Bold"/>
              </a:rPr>
              <a:t>you!</a:t>
            </a:r>
          </a:p>
        </p:txBody>
      </p:sp>
      <p:sp>
        <p:nvSpPr>
          <p:cNvPr name="Freeform 11" id="11"/>
          <p:cNvSpPr/>
          <p:nvPr/>
        </p:nvSpPr>
        <p:spPr>
          <a:xfrm flipH="false" flipV="false" rot="0">
            <a:off x="11163023" y="4969027"/>
            <a:ext cx="5034668" cy="2810260"/>
          </a:xfrm>
          <a:custGeom>
            <a:avLst/>
            <a:gdLst/>
            <a:ahLst/>
            <a:cxnLst/>
            <a:rect r="r" b="b" t="t" l="l"/>
            <a:pathLst>
              <a:path h="2810260" w="5034668">
                <a:moveTo>
                  <a:pt x="0" y="0"/>
                </a:moveTo>
                <a:lnTo>
                  <a:pt x="5034669" y="0"/>
                </a:lnTo>
                <a:lnTo>
                  <a:pt x="5034669" y="2810261"/>
                </a:lnTo>
                <a:lnTo>
                  <a:pt x="0" y="2810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144121" y="2562375"/>
            <a:ext cx="2843806" cy="1587361"/>
          </a:xfrm>
          <a:custGeom>
            <a:avLst/>
            <a:gdLst/>
            <a:ahLst/>
            <a:cxnLst/>
            <a:rect r="r" b="b" t="t" l="l"/>
            <a:pathLst>
              <a:path h="1587361" w="2843806">
                <a:moveTo>
                  <a:pt x="0" y="0"/>
                </a:moveTo>
                <a:lnTo>
                  <a:pt x="2843807" y="0"/>
                </a:lnTo>
                <a:lnTo>
                  <a:pt x="2843807" y="1587361"/>
                </a:lnTo>
                <a:lnTo>
                  <a:pt x="0" y="1587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0" y="7344509"/>
            <a:ext cx="4337221" cy="2889674"/>
          </a:xfrm>
          <a:custGeom>
            <a:avLst/>
            <a:gdLst/>
            <a:ahLst/>
            <a:cxnLst/>
            <a:rect r="r" b="b" t="t" l="l"/>
            <a:pathLst>
              <a:path h="2889674" w="4337221">
                <a:moveTo>
                  <a:pt x="0" y="0"/>
                </a:moveTo>
                <a:lnTo>
                  <a:pt x="4337221" y="0"/>
                </a:lnTo>
                <a:lnTo>
                  <a:pt x="4337221" y="2889673"/>
                </a:lnTo>
                <a:lnTo>
                  <a:pt x="0" y="2889673"/>
                </a:lnTo>
                <a:lnTo>
                  <a:pt x="0" y="0"/>
                </a:lnTo>
                <a:close/>
              </a:path>
            </a:pathLst>
          </a:custGeom>
          <a:blipFill>
            <a:blip r:embed="rId8"/>
            <a:stretch>
              <a:fillRect l="0" t="0" r="0" b="0"/>
            </a:stretch>
          </a:blipFill>
        </p:spPr>
      </p:sp>
      <p:sp>
        <p:nvSpPr>
          <p:cNvPr name="TextBox 14" id="14"/>
          <p:cNvSpPr txBox="true"/>
          <p:nvPr/>
        </p:nvSpPr>
        <p:spPr>
          <a:xfrm rot="0">
            <a:off x="2424608" y="1629023"/>
            <a:ext cx="2141417" cy="298133"/>
          </a:xfrm>
          <a:prstGeom prst="rect">
            <a:avLst/>
          </a:prstGeom>
        </p:spPr>
        <p:txBody>
          <a:bodyPr anchor="t" rtlCol="false" tIns="0" lIns="0" bIns="0" rIns="0">
            <a:spAutoFit/>
          </a:bodyPr>
          <a:lstStyle/>
          <a:p>
            <a:pPr algn="l">
              <a:lnSpc>
                <a:spcPts val="2436"/>
              </a:lnSpc>
              <a:spcBef>
                <a:spcPct val="0"/>
              </a:spcBef>
            </a:pPr>
            <a:r>
              <a:rPr lang="en-US" sz="1740">
                <a:solidFill>
                  <a:srgbClr val="FFFFFF"/>
                </a:solidFill>
                <a:latin typeface="Raleway"/>
                <a:ea typeface="Raleway"/>
                <a:cs typeface="Raleway"/>
                <a:sym typeface="Raleway"/>
              </a:rPr>
              <a:t>CODE WARRIORS</a:t>
            </a:r>
          </a:p>
        </p:txBody>
      </p:sp>
      <p:sp>
        <p:nvSpPr>
          <p:cNvPr name="TextBox 15" id="15"/>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20</a:t>
            </a:r>
          </a:p>
        </p:txBody>
      </p:sp>
      <p:sp>
        <p:nvSpPr>
          <p:cNvPr name="TextBox 16" id="16"/>
          <p:cNvSpPr txBox="true"/>
          <p:nvPr/>
        </p:nvSpPr>
        <p:spPr>
          <a:xfrm rot="0">
            <a:off x="6811620" y="5095875"/>
            <a:ext cx="4465457" cy="654356"/>
          </a:xfrm>
          <a:prstGeom prst="rect">
            <a:avLst/>
          </a:prstGeom>
        </p:spPr>
        <p:txBody>
          <a:bodyPr anchor="t" rtlCol="false" tIns="0" lIns="0" bIns="0" rIns="0">
            <a:spAutoFit/>
          </a:bodyPr>
          <a:lstStyle/>
          <a:p>
            <a:pPr algn="ctr">
              <a:lnSpc>
                <a:spcPts val="2614"/>
              </a:lnSpc>
              <a:spcBef>
                <a:spcPct val="0"/>
              </a:spcBef>
            </a:pPr>
            <a:r>
              <a:rPr lang="en-US" sz="1867">
                <a:solidFill>
                  <a:srgbClr val="FFFFFF"/>
                </a:solidFill>
                <a:latin typeface="Raleway"/>
                <a:ea typeface="Raleway"/>
                <a:cs typeface="Raleway"/>
                <a:sym typeface="Raleway"/>
              </a:rPr>
              <a:t>DATA ANALYSIS IS KEY TO BUSINESS GROWTH AND SUCCESS!</a:t>
            </a:r>
          </a:p>
        </p:txBody>
      </p:sp>
      <p:sp>
        <p:nvSpPr>
          <p:cNvPr name="TextBox 17" id="17"/>
          <p:cNvSpPr txBox="true"/>
          <p:nvPr/>
        </p:nvSpPr>
        <p:spPr>
          <a:xfrm rot="0">
            <a:off x="4566025" y="7496961"/>
            <a:ext cx="4118253" cy="2518093"/>
          </a:xfrm>
          <a:prstGeom prst="rect">
            <a:avLst/>
          </a:prstGeom>
        </p:spPr>
        <p:txBody>
          <a:bodyPr anchor="t" rtlCol="false" tIns="0" lIns="0" bIns="0" rIns="0">
            <a:spAutoFit/>
          </a:bodyPr>
          <a:lstStyle/>
          <a:p>
            <a:pPr algn="ctr">
              <a:lnSpc>
                <a:spcPts val="4007"/>
              </a:lnSpc>
            </a:pPr>
            <a:r>
              <a:rPr lang="en-US" sz="2862">
                <a:solidFill>
                  <a:srgbClr val="F8F7F1"/>
                </a:solidFill>
                <a:latin typeface="Leckerli One"/>
                <a:ea typeface="Leckerli One"/>
                <a:cs typeface="Leckerli One"/>
                <a:sym typeface="Leckerli One"/>
              </a:rPr>
              <a:t>Team behind this project:</a:t>
            </a:r>
          </a:p>
          <a:p>
            <a:pPr algn="ctr">
              <a:lnSpc>
                <a:spcPts val="4007"/>
              </a:lnSpc>
            </a:pPr>
            <a:r>
              <a:rPr lang="en-US" sz="2862">
                <a:solidFill>
                  <a:srgbClr val="F8F7F1"/>
                </a:solidFill>
                <a:latin typeface="Leckerli One"/>
                <a:ea typeface="Leckerli One"/>
                <a:cs typeface="Leckerli One"/>
                <a:sym typeface="Leckerli One"/>
              </a:rPr>
              <a:t>Sudip Madhu</a:t>
            </a:r>
          </a:p>
          <a:p>
            <a:pPr algn="ctr">
              <a:lnSpc>
                <a:spcPts val="4007"/>
              </a:lnSpc>
            </a:pPr>
            <a:r>
              <a:rPr lang="en-US" sz="2862">
                <a:solidFill>
                  <a:srgbClr val="F8F7F1"/>
                </a:solidFill>
                <a:latin typeface="Leckerli One"/>
                <a:ea typeface="Leckerli One"/>
                <a:cs typeface="Leckerli One"/>
                <a:sym typeface="Leckerli One"/>
              </a:rPr>
              <a:t>Manobendra Ghosh</a:t>
            </a:r>
          </a:p>
          <a:p>
            <a:pPr algn="ctr">
              <a:lnSpc>
                <a:spcPts val="4007"/>
              </a:lnSpc>
            </a:pPr>
            <a:r>
              <a:rPr lang="en-US" sz="2862">
                <a:solidFill>
                  <a:srgbClr val="F8F7F1"/>
                </a:solidFill>
                <a:latin typeface="Leckerli One"/>
                <a:ea typeface="Leckerli One"/>
                <a:cs typeface="Leckerli One"/>
                <a:sym typeface="Leckerli One"/>
              </a:rPr>
              <a:t>Ankit Ghosh</a:t>
            </a:r>
          </a:p>
          <a:p>
            <a:pPr algn="ctr">
              <a:lnSpc>
                <a:spcPts val="4007"/>
              </a:lnSpc>
              <a:spcBef>
                <a:spcPct val="0"/>
              </a:spcBef>
            </a:pPr>
            <a:r>
              <a:rPr lang="en-US" sz="2862">
                <a:solidFill>
                  <a:srgbClr val="F8F7F1"/>
                </a:solidFill>
                <a:latin typeface="Leckerli One"/>
                <a:ea typeface="Leckerli One"/>
                <a:cs typeface="Leckerli One"/>
                <a:sym typeface="Leckerli One"/>
              </a:rPr>
              <a:t>Sayan Hassan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6866873" cy="10287000"/>
            <a:chOff x="0" y="0"/>
            <a:chExt cx="4442304" cy="2709333"/>
          </a:xfrm>
        </p:grpSpPr>
        <p:sp>
          <p:nvSpPr>
            <p:cNvPr name="Freeform 3" id="3"/>
            <p:cNvSpPr/>
            <p:nvPr/>
          </p:nvSpPr>
          <p:spPr>
            <a:xfrm flipH="false" flipV="false" rot="0">
              <a:off x="0" y="0"/>
              <a:ext cx="4442304" cy="2709333"/>
            </a:xfrm>
            <a:custGeom>
              <a:avLst/>
              <a:gdLst/>
              <a:ahLst/>
              <a:cxnLst/>
              <a:rect r="r" b="b" t="t" l="l"/>
              <a:pathLst>
                <a:path h="2709333" w="4442304">
                  <a:moveTo>
                    <a:pt x="0" y="0"/>
                  </a:moveTo>
                  <a:lnTo>
                    <a:pt x="4442304" y="0"/>
                  </a:lnTo>
                  <a:lnTo>
                    <a:pt x="4442304" y="2709333"/>
                  </a:lnTo>
                  <a:lnTo>
                    <a:pt x="0" y="2709333"/>
                  </a:lnTo>
                  <a:close/>
                </a:path>
              </a:pathLst>
            </a:custGeom>
            <a:solidFill>
              <a:srgbClr val="C6408A"/>
            </a:solidFill>
          </p:spPr>
        </p:sp>
        <p:sp>
          <p:nvSpPr>
            <p:cNvPr name="TextBox 4" id="4"/>
            <p:cNvSpPr txBox="true"/>
            <p:nvPr/>
          </p:nvSpPr>
          <p:spPr>
            <a:xfrm>
              <a:off x="0" y="-47625"/>
              <a:ext cx="4442304" cy="2756958"/>
            </a:xfrm>
            <a:prstGeom prst="rect">
              <a:avLst/>
            </a:prstGeom>
          </p:spPr>
          <p:txBody>
            <a:bodyPr anchor="ctr" rtlCol="false" tIns="50800" lIns="50800" bIns="50800" rIns="50800"/>
            <a:lstStyle/>
            <a:p>
              <a:pPr algn="ctr">
                <a:lnSpc>
                  <a:spcPts val="2212"/>
                </a:lnSpc>
              </a:pPr>
            </a:p>
          </p:txBody>
        </p:sp>
      </p:grpSp>
      <p:sp>
        <p:nvSpPr>
          <p:cNvPr name="Freeform 5" id="5"/>
          <p:cNvSpPr/>
          <p:nvPr/>
        </p:nvSpPr>
        <p:spPr>
          <a:xfrm flipH="false" flipV="false" rot="0">
            <a:off x="780601" y="1696878"/>
            <a:ext cx="5460997" cy="7984640"/>
          </a:xfrm>
          <a:custGeom>
            <a:avLst/>
            <a:gdLst/>
            <a:ahLst/>
            <a:cxnLst/>
            <a:rect r="r" b="b" t="t" l="l"/>
            <a:pathLst>
              <a:path h="7984640" w="5460997">
                <a:moveTo>
                  <a:pt x="0" y="0"/>
                </a:moveTo>
                <a:lnTo>
                  <a:pt x="5460997" y="0"/>
                </a:lnTo>
                <a:lnTo>
                  <a:pt x="5460997" y="7984640"/>
                </a:lnTo>
                <a:lnTo>
                  <a:pt x="0" y="7984640"/>
                </a:lnTo>
                <a:lnTo>
                  <a:pt x="0" y="0"/>
                </a:lnTo>
                <a:close/>
              </a:path>
            </a:pathLst>
          </a:custGeom>
          <a:blipFill>
            <a:blip r:embed="rId2"/>
            <a:stretch>
              <a:fillRect l="0" t="0" r="0" b="0"/>
            </a:stretch>
          </a:blipFill>
        </p:spPr>
      </p:sp>
      <p:sp>
        <p:nvSpPr>
          <p:cNvPr name="TextBox 6" id="6"/>
          <p:cNvSpPr txBox="true"/>
          <p:nvPr/>
        </p:nvSpPr>
        <p:spPr>
          <a:xfrm rot="0">
            <a:off x="17259300" y="9239250"/>
            <a:ext cx="147399" cy="320675"/>
          </a:xfrm>
          <a:prstGeom prst="rect">
            <a:avLst/>
          </a:prstGeom>
        </p:spPr>
        <p:txBody>
          <a:bodyPr anchor="t" rtlCol="false" tIns="0" lIns="0" bIns="0" rIns="0" wrap="none">
            <a:spAutoFit/>
          </a:bodyPr>
          <a:lstStyle/>
          <a:p>
            <a:pPr algn="ctr">
              <a:lnSpc>
                <a:spcPts val="839"/>
              </a:lnSpc>
              <a:spcBef>
                <a:spcPct val="0"/>
              </a:spcBef>
            </a:pPr>
            <a:r>
              <a:rPr lang="en-US" sz="600">
                <a:solidFill>
                  <a:srgbClr val="FFFFFF"/>
                </a:solidFill>
                <a:latin typeface="Raleway"/>
                <a:ea typeface="Raleway"/>
                <a:cs typeface="Raleway"/>
                <a:sym typeface="Raleway"/>
              </a:rPr>
              <a:t>3</a:t>
            </a:r>
          </a:p>
        </p:txBody>
      </p:sp>
      <p:sp>
        <p:nvSpPr>
          <p:cNvPr name="TextBox 7" id="7"/>
          <p:cNvSpPr txBox="true"/>
          <p:nvPr/>
        </p:nvSpPr>
        <p:spPr>
          <a:xfrm rot="0">
            <a:off x="16866873" y="3836443"/>
            <a:ext cx="1028224" cy="1576069"/>
          </a:xfrm>
          <a:prstGeom prst="rect">
            <a:avLst/>
          </a:prstGeom>
        </p:spPr>
        <p:txBody>
          <a:bodyPr anchor="t" rtlCol="false" tIns="0" lIns="0" bIns="0" rIns="0">
            <a:spAutoFit/>
          </a:bodyPr>
          <a:lstStyle/>
          <a:p>
            <a:pPr algn="ctr">
              <a:lnSpc>
                <a:spcPts val="12880"/>
              </a:lnSpc>
            </a:pPr>
            <a:r>
              <a:rPr lang="en-US" sz="9200">
                <a:solidFill>
                  <a:srgbClr val="C6408A"/>
                </a:solidFill>
                <a:latin typeface="210 수퍼사이즈 Black Box"/>
                <a:ea typeface="210 수퍼사이즈 Black Box"/>
                <a:cs typeface="210 수퍼사이즈 Black Box"/>
                <a:sym typeface="210 수퍼사이즈 Black Box"/>
              </a:rPr>
              <a:t>A</a:t>
            </a:r>
          </a:p>
        </p:txBody>
      </p:sp>
      <p:sp>
        <p:nvSpPr>
          <p:cNvPr name="TextBox 8" id="8"/>
          <p:cNvSpPr txBox="true"/>
          <p:nvPr/>
        </p:nvSpPr>
        <p:spPr>
          <a:xfrm rot="0">
            <a:off x="-811960" y="149553"/>
            <a:ext cx="17029366" cy="2190882"/>
          </a:xfrm>
          <a:prstGeom prst="rect">
            <a:avLst/>
          </a:prstGeom>
        </p:spPr>
        <p:txBody>
          <a:bodyPr anchor="t" rtlCol="false" tIns="0" lIns="0" bIns="0" rIns="0">
            <a:spAutoFit/>
          </a:bodyPr>
          <a:lstStyle/>
          <a:p>
            <a:pPr algn="ctr">
              <a:lnSpc>
                <a:spcPts val="8782"/>
              </a:lnSpc>
            </a:pPr>
            <a:r>
              <a:rPr lang="en-US" sz="6273" b="true">
                <a:solidFill>
                  <a:srgbClr val="FFFFFF"/>
                </a:solidFill>
                <a:latin typeface="Bebas Neue Bold"/>
                <a:ea typeface="Bebas Neue Bold"/>
                <a:cs typeface="Bebas Neue Bold"/>
                <a:sym typeface="Bebas Neue Bold"/>
              </a:rPr>
              <a:t>Data Description: Unveiling the Retail Data Treasure</a:t>
            </a:r>
          </a:p>
          <a:p>
            <a:pPr algn="ctr">
              <a:lnSpc>
                <a:spcPts val="8782"/>
              </a:lnSpc>
            </a:pPr>
          </a:p>
        </p:txBody>
      </p:sp>
      <p:sp>
        <p:nvSpPr>
          <p:cNvPr name="TextBox 9" id="9"/>
          <p:cNvSpPr txBox="true"/>
          <p:nvPr/>
        </p:nvSpPr>
        <p:spPr>
          <a:xfrm rot="0">
            <a:off x="6811386" y="1464486"/>
            <a:ext cx="9697638" cy="6981742"/>
          </a:xfrm>
          <a:prstGeom prst="rect">
            <a:avLst/>
          </a:prstGeom>
        </p:spPr>
        <p:txBody>
          <a:bodyPr anchor="t" rtlCol="false" tIns="0" lIns="0" bIns="0" rIns="0">
            <a:spAutoFit/>
          </a:bodyPr>
          <a:lstStyle/>
          <a:p>
            <a:pPr algn="ctr" marL="567440" indent="-283720" lvl="1">
              <a:lnSpc>
                <a:spcPts val="3679"/>
              </a:lnSpc>
              <a:spcBef>
                <a:spcPct val="0"/>
              </a:spcBef>
              <a:buFont typeface="Arial"/>
              <a:buChar char="•"/>
            </a:pPr>
            <a:r>
              <a:rPr lang="en-US" sz="2628" u="sng">
                <a:solidFill>
                  <a:srgbClr val="000000"/>
                </a:solidFill>
                <a:latin typeface="Roca One"/>
                <a:ea typeface="Roca One"/>
                <a:cs typeface="Roca One"/>
                <a:sym typeface="Roca One"/>
              </a:rPr>
              <a:t>A RICH DATASET OF 302,010</a:t>
            </a:r>
            <a:r>
              <a:rPr lang="en-US" sz="2628">
                <a:solidFill>
                  <a:srgbClr val="000000"/>
                </a:solidFill>
                <a:latin typeface="Roca One"/>
                <a:ea typeface="Roca One"/>
                <a:cs typeface="Roca One"/>
                <a:sym typeface="Roca One"/>
              </a:rPr>
              <a:t> TRANSACTIONS FROM OMNIMART RETAILERS, REVEALING CUSTOMER BEHAVI</a:t>
            </a:r>
            <a:r>
              <a:rPr lang="en-US" sz="2628">
                <a:solidFill>
                  <a:srgbClr val="000000"/>
                </a:solidFill>
                <a:latin typeface="Roca One"/>
                <a:ea typeface="Roca One"/>
                <a:cs typeface="Roca One"/>
                <a:sym typeface="Roca One"/>
              </a:rPr>
              <a:t>ORS AND PURCHASING PATTERNS.</a:t>
            </a:r>
          </a:p>
          <a:p>
            <a:pPr algn="ctr" marL="567440" indent="-283720" lvl="1">
              <a:lnSpc>
                <a:spcPts val="3679"/>
              </a:lnSpc>
              <a:spcBef>
                <a:spcPct val="0"/>
              </a:spcBef>
              <a:buFont typeface="Arial"/>
              <a:buChar char="•"/>
            </a:pPr>
            <a:r>
              <a:rPr lang="en-US" sz="2628">
                <a:solidFill>
                  <a:srgbClr val="000000"/>
                </a:solidFill>
                <a:latin typeface="Roca One"/>
                <a:ea typeface="Roca One"/>
                <a:cs typeface="Roca One"/>
                <a:sym typeface="Roca One"/>
              </a:rPr>
              <a:t>CUSTOMER INFO: UNIQUE IDS, NAMES, EMAILS, ADDRESSES, AND DEMOGRAPHICS LIKE AGE, GENDER, AND INCOME SEGMENTS.</a:t>
            </a:r>
          </a:p>
          <a:p>
            <a:pPr algn="ctr" marL="567440" indent="-283720" lvl="1">
              <a:lnSpc>
                <a:spcPts val="3679"/>
              </a:lnSpc>
              <a:spcBef>
                <a:spcPct val="0"/>
              </a:spcBef>
              <a:buFont typeface="Arial"/>
              <a:buChar char="•"/>
            </a:pPr>
            <a:r>
              <a:rPr lang="en-US" sz="2628">
                <a:solidFill>
                  <a:srgbClr val="000000"/>
                </a:solidFill>
                <a:latin typeface="Roca One"/>
                <a:ea typeface="Roca One"/>
                <a:cs typeface="Roca One"/>
                <a:sym typeface="Roca One"/>
              </a:rPr>
              <a:t>"TRANSACTION DETAILS: PURCHASE COUNTS, TOTAL AMOUNTS SPENT, AND DATES OF THE LATEST BUYS."</a:t>
            </a:r>
          </a:p>
          <a:p>
            <a:pPr algn="ctr" marL="567440" indent="-283720" lvl="1">
              <a:lnSpc>
                <a:spcPts val="3679"/>
              </a:lnSpc>
              <a:spcBef>
                <a:spcPct val="0"/>
              </a:spcBef>
              <a:buFont typeface="Arial"/>
              <a:buChar char="•"/>
            </a:pPr>
            <a:r>
              <a:rPr lang="en-US" sz="2628">
                <a:solidFill>
                  <a:srgbClr val="000000"/>
                </a:solidFill>
                <a:latin typeface="Roca One"/>
                <a:ea typeface="Roca One"/>
                <a:cs typeface="Roca One"/>
                <a:sym typeface="Roca One"/>
              </a:rPr>
              <a:t>"PRODUCT INSIGHTS: CATEGORIES (E.G., ELECTRONICS, GROCERIES), BRANDS, TYPES, AND CUSTOMER FEEDBACK/RATINGS."</a:t>
            </a:r>
          </a:p>
          <a:p>
            <a:pPr algn="ctr" marL="567440" indent="-283720" lvl="1">
              <a:lnSpc>
                <a:spcPts val="3679"/>
              </a:lnSpc>
              <a:spcBef>
                <a:spcPct val="0"/>
              </a:spcBef>
              <a:buFont typeface="Arial"/>
              <a:buChar char="•"/>
            </a:pPr>
            <a:r>
              <a:rPr lang="en-US" sz="2628">
                <a:solidFill>
                  <a:srgbClr val="000000"/>
                </a:solidFill>
                <a:latin typeface="Roca One"/>
                <a:ea typeface="Roca One"/>
                <a:cs typeface="Roca One"/>
                <a:sym typeface="Roca One"/>
              </a:rPr>
              <a:t>"LOGISTICS SNAPSHOT: SHIPPING METHODS, PAYMENT CHOICES, AND ORDER STATUSES (SHIPPED, DELIVERED, CANCELED)."</a:t>
            </a:r>
          </a:p>
          <a:p>
            <a:pPr algn="ctr">
              <a:lnSpc>
                <a:spcPts val="367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C2F6F"/>
        </a:solidFill>
      </p:bgPr>
    </p:bg>
    <p:spTree>
      <p:nvGrpSpPr>
        <p:cNvPr id="1" name=""/>
        <p:cNvGrpSpPr/>
        <p:nvPr/>
      </p:nvGrpSpPr>
      <p:grpSpPr>
        <a:xfrm>
          <a:off x="0" y="0"/>
          <a:ext cx="0" cy="0"/>
          <a:chOff x="0" y="0"/>
          <a:chExt cx="0" cy="0"/>
        </a:xfrm>
      </p:grpSpPr>
      <p:grpSp>
        <p:nvGrpSpPr>
          <p:cNvPr name="Group 2" id="2"/>
          <p:cNvGrpSpPr/>
          <p:nvPr/>
        </p:nvGrpSpPr>
        <p:grpSpPr>
          <a:xfrm rot="0">
            <a:off x="0" y="0"/>
            <a:ext cx="16866873" cy="10287000"/>
            <a:chOff x="0" y="0"/>
            <a:chExt cx="4442304" cy="2709333"/>
          </a:xfrm>
        </p:grpSpPr>
        <p:sp>
          <p:nvSpPr>
            <p:cNvPr name="Freeform 3" id="3"/>
            <p:cNvSpPr/>
            <p:nvPr/>
          </p:nvSpPr>
          <p:spPr>
            <a:xfrm flipH="false" flipV="false" rot="0">
              <a:off x="0" y="0"/>
              <a:ext cx="4442304" cy="2709333"/>
            </a:xfrm>
            <a:custGeom>
              <a:avLst/>
              <a:gdLst/>
              <a:ahLst/>
              <a:cxnLst/>
              <a:rect r="r" b="b" t="t" l="l"/>
              <a:pathLst>
                <a:path h="2709333" w="4442304">
                  <a:moveTo>
                    <a:pt x="0" y="0"/>
                  </a:moveTo>
                  <a:lnTo>
                    <a:pt x="4442304" y="0"/>
                  </a:lnTo>
                  <a:lnTo>
                    <a:pt x="4442304" y="2709333"/>
                  </a:lnTo>
                  <a:lnTo>
                    <a:pt x="0" y="2709333"/>
                  </a:lnTo>
                  <a:close/>
                </a:path>
              </a:pathLst>
            </a:custGeom>
            <a:solidFill>
              <a:srgbClr val="C6408A"/>
            </a:solidFill>
          </p:spPr>
        </p:sp>
        <p:sp>
          <p:nvSpPr>
            <p:cNvPr name="TextBox 4" id="4"/>
            <p:cNvSpPr txBox="true"/>
            <p:nvPr/>
          </p:nvSpPr>
          <p:spPr>
            <a:xfrm>
              <a:off x="0" y="-47625"/>
              <a:ext cx="4442304" cy="2756958"/>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0" y="0"/>
            <a:ext cx="15175289" cy="10287000"/>
            <a:chOff x="0" y="0"/>
            <a:chExt cx="3996784" cy="2709333"/>
          </a:xfrm>
        </p:grpSpPr>
        <p:sp>
          <p:nvSpPr>
            <p:cNvPr name="Freeform 6" id="6"/>
            <p:cNvSpPr/>
            <p:nvPr/>
          </p:nvSpPr>
          <p:spPr>
            <a:xfrm flipH="false" flipV="false" rot="0">
              <a:off x="0" y="0"/>
              <a:ext cx="3996784" cy="2709333"/>
            </a:xfrm>
            <a:custGeom>
              <a:avLst/>
              <a:gdLst/>
              <a:ahLst/>
              <a:cxnLst/>
              <a:rect r="r" b="b" t="t" l="l"/>
              <a:pathLst>
                <a:path h="2709333" w="3996784">
                  <a:moveTo>
                    <a:pt x="0" y="0"/>
                  </a:moveTo>
                  <a:lnTo>
                    <a:pt x="3996784" y="0"/>
                  </a:lnTo>
                  <a:lnTo>
                    <a:pt x="3996784" y="2709333"/>
                  </a:lnTo>
                  <a:lnTo>
                    <a:pt x="0" y="2709333"/>
                  </a:lnTo>
                  <a:close/>
                </a:path>
              </a:pathLst>
            </a:custGeom>
            <a:solidFill>
              <a:srgbClr val="2C2F6F"/>
            </a:solidFill>
          </p:spPr>
        </p:sp>
        <p:sp>
          <p:nvSpPr>
            <p:cNvPr name="TextBox 7" id="7"/>
            <p:cNvSpPr txBox="true"/>
            <p:nvPr/>
          </p:nvSpPr>
          <p:spPr>
            <a:xfrm>
              <a:off x="0" y="-47625"/>
              <a:ext cx="3996784" cy="2756958"/>
            </a:xfrm>
            <a:prstGeom prst="rect">
              <a:avLst/>
            </a:prstGeom>
          </p:spPr>
          <p:txBody>
            <a:bodyPr anchor="ctr" rtlCol="false" tIns="50800" lIns="50800" bIns="50800" rIns="50800"/>
            <a:lstStyle/>
            <a:p>
              <a:pPr algn="ctr">
                <a:lnSpc>
                  <a:spcPts val="2212"/>
                </a:lnSpc>
              </a:pPr>
            </a:p>
          </p:txBody>
        </p:sp>
      </p:grpSp>
      <p:sp>
        <p:nvSpPr>
          <p:cNvPr name="Freeform 8" id="8"/>
          <p:cNvSpPr/>
          <p:nvPr/>
        </p:nvSpPr>
        <p:spPr>
          <a:xfrm flipH="false" flipV="false" rot="0">
            <a:off x="3694302" y="4714965"/>
            <a:ext cx="7058427" cy="5240882"/>
          </a:xfrm>
          <a:custGeom>
            <a:avLst/>
            <a:gdLst/>
            <a:ahLst/>
            <a:cxnLst/>
            <a:rect r="r" b="b" t="t" l="l"/>
            <a:pathLst>
              <a:path h="5240882" w="7058427">
                <a:moveTo>
                  <a:pt x="0" y="0"/>
                </a:moveTo>
                <a:lnTo>
                  <a:pt x="7058427" y="0"/>
                </a:lnTo>
                <a:lnTo>
                  <a:pt x="7058427" y="5240882"/>
                </a:lnTo>
                <a:lnTo>
                  <a:pt x="0" y="5240882"/>
                </a:lnTo>
                <a:lnTo>
                  <a:pt x="0" y="0"/>
                </a:lnTo>
                <a:close/>
              </a:path>
            </a:pathLst>
          </a:custGeom>
          <a:blipFill>
            <a:blip r:embed="rId2"/>
            <a:stretch>
              <a:fillRect l="0" t="0" r="0" b="0"/>
            </a:stretch>
          </a:blipFill>
        </p:spPr>
      </p:sp>
      <p:sp>
        <p:nvSpPr>
          <p:cNvPr name="TextBox 9" id="9"/>
          <p:cNvSpPr txBox="true"/>
          <p:nvPr/>
        </p:nvSpPr>
        <p:spPr>
          <a:xfrm rot="0">
            <a:off x="17259300" y="9239250"/>
            <a:ext cx="147399" cy="320675"/>
          </a:xfrm>
          <a:prstGeom prst="rect">
            <a:avLst/>
          </a:prstGeom>
        </p:spPr>
        <p:txBody>
          <a:bodyPr anchor="t" rtlCol="false" tIns="0" lIns="0" bIns="0" rIns="0" wrap="none">
            <a:spAutoFit/>
          </a:bodyPr>
          <a:lstStyle/>
          <a:p>
            <a:pPr algn="ctr">
              <a:lnSpc>
                <a:spcPts val="839"/>
              </a:lnSpc>
              <a:spcBef>
                <a:spcPct val="0"/>
              </a:spcBef>
            </a:pPr>
            <a:r>
              <a:rPr lang="en-US" sz="600">
                <a:solidFill>
                  <a:srgbClr val="FFFFFF"/>
                </a:solidFill>
                <a:latin typeface="Raleway"/>
                <a:ea typeface="Raleway"/>
                <a:cs typeface="Raleway"/>
                <a:sym typeface="Raleway"/>
              </a:rPr>
              <a:t>4</a:t>
            </a:r>
          </a:p>
        </p:txBody>
      </p:sp>
      <p:sp>
        <p:nvSpPr>
          <p:cNvPr name="TextBox 10" id="10"/>
          <p:cNvSpPr txBox="true"/>
          <p:nvPr/>
        </p:nvSpPr>
        <p:spPr>
          <a:xfrm rot="0">
            <a:off x="16866873" y="3836443"/>
            <a:ext cx="1028224" cy="1576069"/>
          </a:xfrm>
          <a:prstGeom prst="rect">
            <a:avLst/>
          </a:prstGeom>
        </p:spPr>
        <p:txBody>
          <a:bodyPr anchor="t" rtlCol="false" tIns="0" lIns="0" bIns="0" rIns="0">
            <a:spAutoFit/>
          </a:bodyPr>
          <a:lstStyle/>
          <a:p>
            <a:pPr algn="ctr">
              <a:lnSpc>
                <a:spcPts val="12880"/>
              </a:lnSpc>
            </a:pPr>
            <a:r>
              <a:rPr lang="en-US" sz="9200">
                <a:solidFill>
                  <a:srgbClr val="C6408A"/>
                </a:solidFill>
                <a:latin typeface="210 수퍼사이즈 Black Box"/>
                <a:ea typeface="210 수퍼사이즈 Black Box"/>
                <a:cs typeface="210 수퍼사이즈 Black Box"/>
                <a:sym typeface="210 수퍼사이즈 Black Box"/>
              </a:rPr>
              <a:t>A</a:t>
            </a:r>
          </a:p>
        </p:txBody>
      </p:sp>
      <p:sp>
        <p:nvSpPr>
          <p:cNvPr name="TextBox 11" id="11"/>
          <p:cNvSpPr txBox="true"/>
          <p:nvPr/>
        </p:nvSpPr>
        <p:spPr>
          <a:xfrm rot="0">
            <a:off x="15207972" y="3836443"/>
            <a:ext cx="962858" cy="1576069"/>
          </a:xfrm>
          <a:prstGeom prst="rect">
            <a:avLst/>
          </a:prstGeom>
        </p:spPr>
        <p:txBody>
          <a:bodyPr anchor="t" rtlCol="false" tIns="0" lIns="0" bIns="0" rIns="0">
            <a:spAutoFit/>
          </a:bodyPr>
          <a:lstStyle/>
          <a:p>
            <a:pPr algn="ctr">
              <a:lnSpc>
                <a:spcPts val="12880"/>
              </a:lnSpc>
            </a:pPr>
            <a:r>
              <a:rPr lang="en-US" sz="9200">
                <a:solidFill>
                  <a:srgbClr val="2A316F"/>
                </a:solidFill>
                <a:latin typeface="210 수퍼사이즈 Black Box"/>
                <a:ea typeface="210 수퍼사이즈 Black Box"/>
                <a:cs typeface="210 수퍼사이즈 Black Box"/>
                <a:sym typeface="210 수퍼사이즈 Black Box"/>
              </a:rPr>
              <a:t>B</a:t>
            </a:r>
          </a:p>
        </p:txBody>
      </p:sp>
      <p:sp>
        <p:nvSpPr>
          <p:cNvPr name="TextBox 12" id="12"/>
          <p:cNvSpPr txBox="true"/>
          <p:nvPr/>
        </p:nvSpPr>
        <p:spPr>
          <a:xfrm rot="0">
            <a:off x="901725" y="656682"/>
            <a:ext cx="10768276" cy="3055288"/>
          </a:xfrm>
          <a:prstGeom prst="rect">
            <a:avLst/>
          </a:prstGeom>
        </p:spPr>
        <p:txBody>
          <a:bodyPr anchor="t" rtlCol="false" tIns="0" lIns="0" bIns="0" rIns="0">
            <a:spAutoFit/>
          </a:bodyPr>
          <a:lstStyle/>
          <a:p>
            <a:pPr algn="l">
              <a:lnSpc>
                <a:spcPts val="7864"/>
              </a:lnSpc>
            </a:pPr>
            <a:r>
              <a:rPr lang="en-US" sz="7864" b="true">
                <a:solidFill>
                  <a:srgbClr val="D563A1"/>
                </a:solidFill>
                <a:latin typeface="Bebas Neue Bold"/>
                <a:ea typeface="Bebas Neue Bold"/>
                <a:cs typeface="Bebas Neue Bold"/>
                <a:sym typeface="Bebas Neue Bold"/>
              </a:rPr>
              <a:t>Customer Behavior Analysis</a:t>
            </a:r>
          </a:p>
          <a:p>
            <a:pPr algn="l">
              <a:lnSpc>
                <a:spcPts val="7864"/>
              </a:lnSpc>
            </a:pPr>
          </a:p>
          <a:p>
            <a:pPr algn="l">
              <a:lnSpc>
                <a:spcPts val="7864"/>
              </a:lnSpc>
            </a:pPr>
          </a:p>
        </p:txBody>
      </p:sp>
      <p:sp>
        <p:nvSpPr>
          <p:cNvPr name="TextBox 13" id="13"/>
          <p:cNvSpPr txBox="true"/>
          <p:nvPr/>
        </p:nvSpPr>
        <p:spPr>
          <a:xfrm rot="0">
            <a:off x="1348339" y="2642143"/>
            <a:ext cx="11299264" cy="1466123"/>
          </a:xfrm>
          <a:prstGeom prst="rect">
            <a:avLst/>
          </a:prstGeom>
        </p:spPr>
        <p:txBody>
          <a:bodyPr anchor="t" rtlCol="false" tIns="0" lIns="0" bIns="0" rIns="0">
            <a:spAutoFit/>
          </a:bodyPr>
          <a:lstStyle/>
          <a:p>
            <a:pPr algn="ctr">
              <a:lnSpc>
                <a:spcPts val="2960"/>
              </a:lnSpc>
              <a:spcBef>
                <a:spcPct val="0"/>
              </a:spcBef>
            </a:pPr>
            <a:r>
              <a:rPr lang="en-US" sz="2114">
                <a:solidFill>
                  <a:srgbClr val="FFFFFF"/>
                </a:solidFill>
                <a:latin typeface="Playpen Sans"/>
                <a:ea typeface="Playpen Sans"/>
                <a:cs typeface="Playpen Sans"/>
                <a:sym typeface="Playpen Sans"/>
              </a:rPr>
              <a:t>SE</a:t>
            </a:r>
            <a:r>
              <a:rPr lang="en-US" sz="2114">
                <a:solidFill>
                  <a:srgbClr val="FFFFFF"/>
                </a:solidFill>
                <a:latin typeface="Playpen Sans"/>
                <a:ea typeface="Playpen Sans"/>
                <a:cs typeface="Playpen Sans"/>
                <a:sym typeface="Playpen Sans"/>
              </a:rPr>
              <a:t>GMENT CUSTOMERS BY PURCHASING  HABITS, DEMOGRAPHICS, AND INCOME LEVELS.  ANALYZE SPENDING PATTERNS AND LOYALTY  TRENDS TO IDENTIFY HIGH-VALUE CUSTOMER  GROUPS AND RETENTION OPPORTUNITIES.</a:t>
            </a:r>
          </a:p>
          <a:p>
            <a:pPr algn="ctr">
              <a:lnSpc>
                <a:spcPts val="2960"/>
              </a:lnSpc>
              <a:spcBef>
                <a:spcPct val="0"/>
              </a:spcBef>
            </a:pPr>
          </a:p>
        </p:txBody>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C2F6F"/>
        </a:solidFill>
      </p:bgPr>
    </p:bg>
    <p:spTree>
      <p:nvGrpSpPr>
        <p:cNvPr id="1" name=""/>
        <p:cNvGrpSpPr/>
        <p:nvPr/>
      </p:nvGrpSpPr>
      <p:grpSpPr>
        <a:xfrm>
          <a:off x="0" y="0"/>
          <a:ext cx="0" cy="0"/>
          <a:chOff x="0" y="0"/>
          <a:chExt cx="0" cy="0"/>
        </a:xfrm>
      </p:grpSpPr>
      <p:grpSp>
        <p:nvGrpSpPr>
          <p:cNvPr name="Group 2" id="2"/>
          <p:cNvGrpSpPr/>
          <p:nvPr/>
        </p:nvGrpSpPr>
        <p:grpSpPr>
          <a:xfrm rot="0">
            <a:off x="0" y="0"/>
            <a:ext cx="16866873" cy="10287000"/>
            <a:chOff x="0" y="0"/>
            <a:chExt cx="4442304" cy="2709333"/>
          </a:xfrm>
        </p:grpSpPr>
        <p:sp>
          <p:nvSpPr>
            <p:cNvPr name="Freeform 3" id="3"/>
            <p:cNvSpPr/>
            <p:nvPr/>
          </p:nvSpPr>
          <p:spPr>
            <a:xfrm flipH="false" flipV="false" rot="0">
              <a:off x="0" y="0"/>
              <a:ext cx="4442304" cy="2709333"/>
            </a:xfrm>
            <a:custGeom>
              <a:avLst/>
              <a:gdLst/>
              <a:ahLst/>
              <a:cxnLst/>
              <a:rect r="r" b="b" t="t" l="l"/>
              <a:pathLst>
                <a:path h="2709333" w="4442304">
                  <a:moveTo>
                    <a:pt x="0" y="0"/>
                  </a:moveTo>
                  <a:lnTo>
                    <a:pt x="4442304" y="0"/>
                  </a:lnTo>
                  <a:lnTo>
                    <a:pt x="4442304" y="2709333"/>
                  </a:lnTo>
                  <a:lnTo>
                    <a:pt x="0" y="2709333"/>
                  </a:lnTo>
                  <a:close/>
                </a:path>
              </a:pathLst>
            </a:custGeom>
            <a:solidFill>
              <a:srgbClr val="C6408A"/>
            </a:solidFill>
          </p:spPr>
        </p:sp>
        <p:sp>
          <p:nvSpPr>
            <p:cNvPr name="TextBox 4" id="4"/>
            <p:cNvSpPr txBox="true"/>
            <p:nvPr/>
          </p:nvSpPr>
          <p:spPr>
            <a:xfrm>
              <a:off x="0" y="-47625"/>
              <a:ext cx="4442304" cy="2756958"/>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0" y="0"/>
            <a:ext cx="15175289" cy="10287000"/>
            <a:chOff x="0" y="0"/>
            <a:chExt cx="3996784" cy="2709333"/>
          </a:xfrm>
        </p:grpSpPr>
        <p:sp>
          <p:nvSpPr>
            <p:cNvPr name="Freeform 6" id="6"/>
            <p:cNvSpPr/>
            <p:nvPr/>
          </p:nvSpPr>
          <p:spPr>
            <a:xfrm flipH="false" flipV="false" rot="0">
              <a:off x="0" y="0"/>
              <a:ext cx="3996784" cy="2709333"/>
            </a:xfrm>
            <a:custGeom>
              <a:avLst/>
              <a:gdLst/>
              <a:ahLst/>
              <a:cxnLst/>
              <a:rect r="r" b="b" t="t" l="l"/>
              <a:pathLst>
                <a:path h="2709333" w="3996784">
                  <a:moveTo>
                    <a:pt x="0" y="0"/>
                  </a:moveTo>
                  <a:lnTo>
                    <a:pt x="3996784" y="0"/>
                  </a:lnTo>
                  <a:lnTo>
                    <a:pt x="3996784" y="2709333"/>
                  </a:lnTo>
                  <a:lnTo>
                    <a:pt x="0" y="2709333"/>
                  </a:lnTo>
                  <a:close/>
                </a:path>
              </a:pathLst>
            </a:custGeom>
            <a:solidFill>
              <a:srgbClr val="2C2F6F"/>
            </a:solidFill>
          </p:spPr>
        </p:sp>
        <p:sp>
          <p:nvSpPr>
            <p:cNvPr name="TextBox 7" id="7"/>
            <p:cNvSpPr txBox="true"/>
            <p:nvPr/>
          </p:nvSpPr>
          <p:spPr>
            <a:xfrm>
              <a:off x="0" y="-47625"/>
              <a:ext cx="3996784" cy="2756958"/>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0" y="0"/>
            <a:ext cx="13506259" cy="10287000"/>
            <a:chOff x="0" y="0"/>
            <a:chExt cx="3557204" cy="2709333"/>
          </a:xfrm>
        </p:grpSpPr>
        <p:sp>
          <p:nvSpPr>
            <p:cNvPr name="Freeform 9" id="9"/>
            <p:cNvSpPr/>
            <p:nvPr/>
          </p:nvSpPr>
          <p:spPr>
            <a:xfrm flipH="false" flipV="false" rot="0">
              <a:off x="0" y="0"/>
              <a:ext cx="3557204" cy="2709333"/>
            </a:xfrm>
            <a:custGeom>
              <a:avLst/>
              <a:gdLst/>
              <a:ahLst/>
              <a:cxnLst/>
              <a:rect r="r" b="b" t="t" l="l"/>
              <a:pathLst>
                <a:path h="2709333" w="3557204">
                  <a:moveTo>
                    <a:pt x="0" y="0"/>
                  </a:moveTo>
                  <a:lnTo>
                    <a:pt x="3557204" y="0"/>
                  </a:lnTo>
                  <a:lnTo>
                    <a:pt x="3557204" y="2709333"/>
                  </a:lnTo>
                  <a:lnTo>
                    <a:pt x="0" y="2709333"/>
                  </a:lnTo>
                  <a:close/>
                </a:path>
              </a:pathLst>
            </a:custGeom>
            <a:solidFill>
              <a:srgbClr val="AA417A"/>
            </a:solidFill>
          </p:spPr>
        </p:sp>
        <p:sp>
          <p:nvSpPr>
            <p:cNvPr name="TextBox 10" id="10"/>
            <p:cNvSpPr txBox="true"/>
            <p:nvPr/>
          </p:nvSpPr>
          <p:spPr>
            <a:xfrm>
              <a:off x="0" y="-47625"/>
              <a:ext cx="3557204" cy="2756958"/>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2244483" y="4108266"/>
            <a:ext cx="9506976" cy="5704186"/>
          </a:xfrm>
          <a:custGeom>
            <a:avLst/>
            <a:gdLst/>
            <a:ahLst/>
            <a:cxnLst/>
            <a:rect r="r" b="b" t="t" l="l"/>
            <a:pathLst>
              <a:path h="5704186" w="9506976">
                <a:moveTo>
                  <a:pt x="0" y="0"/>
                </a:moveTo>
                <a:lnTo>
                  <a:pt x="9506976" y="0"/>
                </a:lnTo>
                <a:lnTo>
                  <a:pt x="9506976" y="5704186"/>
                </a:lnTo>
                <a:lnTo>
                  <a:pt x="0" y="5704186"/>
                </a:lnTo>
                <a:lnTo>
                  <a:pt x="0" y="0"/>
                </a:lnTo>
                <a:close/>
              </a:path>
            </a:pathLst>
          </a:custGeom>
          <a:blipFill>
            <a:blip r:embed="rId2"/>
            <a:stretch>
              <a:fillRect l="0" t="0" r="0" b="0"/>
            </a:stretch>
          </a:blipFill>
        </p:spPr>
      </p:sp>
      <p:sp>
        <p:nvSpPr>
          <p:cNvPr name="TextBox 12" id="12"/>
          <p:cNvSpPr txBox="true"/>
          <p:nvPr/>
        </p:nvSpPr>
        <p:spPr>
          <a:xfrm rot="0">
            <a:off x="17259300" y="9239250"/>
            <a:ext cx="147399" cy="320675"/>
          </a:xfrm>
          <a:prstGeom prst="rect">
            <a:avLst/>
          </a:prstGeom>
        </p:spPr>
        <p:txBody>
          <a:bodyPr anchor="t" rtlCol="false" tIns="0" lIns="0" bIns="0" rIns="0" wrap="none">
            <a:spAutoFit/>
          </a:bodyPr>
          <a:lstStyle/>
          <a:p>
            <a:pPr algn="ctr">
              <a:lnSpc>
                <a:spcPts val="839"/>
              </a:lnSpc>
              <a:spcBef>
                <a:spcPct val="0"/>
              </a:spcBef>
            </a:pPr>
            <a:r>
              <a:rPr lang="en-US" sz="600">
                <a:solidFill>
                  <a:srgbClr val="FFFFFF"/>
                </a:solidFill>
                <a:latin typeface="Raleway"/>
                <a:ea typeface="Raleway"/>
                <a:cs typeface="Raleway"/>
                <a:sym typeface="Raleway"/>
              </a:rPr>
              <a:t>5</a:t>
            </a:r>
          </a:p>
        </p:txBody>
      </p:sp>
      <p:sp>
        <p:nvSpPr>
          <p:cNvPr name="TextBox 13" id="13"/>
          <p:cNvSpPr txBox="true"/>
          <p:nvPr/>
        </p:nvSpPr>
        <p:spPr>
          <a:xfrm rot="0">
            <a:off x="16866873" y="3836443"/>
            <a:ext cx="1028224"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210 수퍼사이즈 Black Box"/>
                <a:ea typeface="210 수퍼사이즈 Black Box"/>
                <a:cs typeface="210 수퍼사이즈 Black Box"/>
                <a:sym typeface="210 수퍼사이즈 Black Box"/>
              </a:rPr>
              <a:t>A</a:t>
            </a:r>
          </a:p>
        </p:txBody>
      </p:sp>
      <p:sp>
        <p:nvSpPr>
          <p:cNvPr name="TextBox 14" id="14"/>
          <p:cNvSpPr txBox="true"/>
          <p:nvPr/>
        </p:nvSpPr>
        <p:spPr>
          <a:xfrm rot="0">
            <a:off x="15207972" y="3836443"/>
            <a:ext cx="962858"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210 수퍼사이즈 Black Box"/>
                <a:ea typeface="210 수퍼사이즈 Black Box"/>
                <a:cs typeface="210 수퍼사이즈 Black Box"/>
                <a:sym typeface="210 수퍼사이즈 Black Box"/>
              </a:rPr>
              <a:t>B</a:t>
            </a:r>
          </a:p>
        </p:txBody>
      </p:sp>
      <p:sp>
        <p:nvSpPr>
          <p:cNvPr name="TextBox 15" id="15"/>
          <p:cNvSpPr txBox="true"/>
          <p:nvPr/>
        </p:nvSpPr>
        <p:spPr>
          <a:xfrm rot="0">
            <a:off x="13506259" y="3836443"/>
            <a:ext cx="923092" cy="1576069"/>
          </a:xfrm>
          <a:prstGeom prst="rect">
            <a:avLst/>
          </a:prstGeom>
        </p:spPr>
        <p:txBody>
          <a:bodyPr anchor="t" rtlCol="false" tIns="0" lIns="0" bIns="0" rIns="0">
            <a:spAutoFit/>
          </a:bodyPr>
          <a:lstStyle/>
          <a:p>
            <a:pPr algn="ctr">
              <a:lnSpc>
                <a:spcPts val="12880"/>
              </a:lnSpc>
            </a:pPr>
            <a:r>
              <a:rPr lang="en-US" sz="9200">
                <a:solidFill>
                  <a:srgbClr val="AA417A"/>
                </a:solidFill>
                <a:latin typeface="210 수퍼사이즈 Black Box"/>
                <a:ea typeface="210 수퍼사이즈 Black Box"/>
                <a:cs typeface="210 수퍼사이즈 Black Box"/>
                <a:sym typeface="210 수퍼사이즈 Black Box"/>
              </a:rPr>
              <a:t>C</a:t>
            </a:r>
          </a:p>
        </p:txBody>
      </p:sp>
      <p:sp>
        <p:nvSpPr>
          <p:cNvPr name="TextBox 16" id="16"/>
          <p:cNvSpPr txBox="true"/>
          <p:nvPr/>
        </p:nvSpPr>
        <p:spPr>
          <a:xfrm rot="0">
            <a:off x="901725" y="656682"/>
            <a:ext cx="11941108" cy="2055234"/>
          </a:xfrm>
          <a:prstGeom prst="rect">
            <a:avLst/>
          </a:prstGeom>
        </p:spPr>
        <p:txBody>
          <a:bodyPr anchor="t" rtlCol="false" tIns="0" lIns="0" bIns="0" rIns="0">
            <a:spAutoFit/>
          </a:bodyPr>
          <a:lstStyle/>
          <a:p>
            <a:pPr algn="l">
              <a:lnSpc>
                <a:spcPts val="7864"/>
              </a:lnSpc>
            </a:pPr>
            <a:r>
              <a:rPr lang="en-US" sz="7864" b="true">
                <a:solidFill>
                  <a:srgbClr val="2A316F"/>
                </a:solidFill>
                <a:latin typeface="Bebas Neue Bold"/>
                <a:ea typeface="Bebas Neue Bold"/>
                <a:cs typeface="Bebas Neue Bold"/>
                <a:sym typeface="Bebas Neue Bold"/>
              </a:rPr>
              <a:t>Product Performance Evaluation</a:t>
            </a:r>
          </a:p>
          <a:p>
            <a:pPr algn="l">
              <a:lnSpc>
                <a:spcPts val="7864"/>
              </a:lnSpc>
            </a:pPr>
          </a:p>
        </p:txBody>
      </p:sp>
      <p:sp>
        <p:nvSpPr>
          <p:cNvPr name="TextBox 17" id="17"/>
          <p:cNvSpPr txBox="true"/>
          <p:nvPr/>
        </p:nvSpPr>
        <p:spPr>
          <a:xfrm rot="0">
            <a:off x="1348339" y="2642143"/>
            <a:ext cx="11299264" cy="1466123"/>
          </a:xfrm>
          <a:prstGeom prst="rect">
            <a:avLst/>
          </a:prstGeom>
        </p:spPr>
        <p:txBody>
          <a:bodyPr anchor="t" rtlCol="false" tIns="0" lIns="0" bIns="0" rIns="0">
            <a:spAutoFit/>
          </a:bodyPr>
          <a:lstStyle/>
          <a:p>
            <a:pPr algn="ctr">
              <a:lnSpc>
                <a:spcPts val="2960"/>
              </a:lnSpc>
              <a:spcBef>
                <a:spcPct val="0"/>
              </a:spcBef>
            </a:pPr>
            <a:r>
              <a:rPr lang="en-US" sz="2114">
                <a:solidFill>
                  <a:srgbClr val="FFFFFF"/>
                </a:solidFill>
                <a:latin typeface="Playpen Sans"/>
                <a:ea typeface="Playpen Sans"/>
                <a:cs typeface="Playpen Sans"/>
                <a:sym typeface="Playpen Sans"/>
              </a:rPr>
              <a:t>EXA</a:t>
            </a:r>
            <a:r>
              <a:rPr lang="en-US" sz="2114">
                <a:solidFill>
                  <a:srgbClr val="FFFFFF"/>
                </a:solidFill>
                <a:latin typeface="Playpen Sans"/>
                <a:ea typeface="Playpen Sans"/>
                <a:cs typeface="Playpen Sans"/>
                <a:sym typeface="Playpen Sans"/>
              </a:rPr>
              <a:t>MINE PRODUCT CATEGORY POPULARITY,  BRAND PERFORMANCE, AND CUSTOMER  FEEDBACK CORRELATIONS. IDENTIFY  BESTSELLERS, UNDERPERFORMERS, AND  SEGMENT-SPECIFIC PREFERENCES.</a:t>
            </a:r>
          </a:p>
          <a:p>
            <a:pPr algn="ctr">
              <a:lnSpc>
                <a:spcPts val="2960"/>
              </a:lnSpc>
              <a:spcBef>
                <a:spcPct val="0"/>
              </a:spcBef>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C2F6F"/>
        </a:solidFill>
      </p:bgPr>
    </p:bg>
    <p:spTree>
      <p:nvGrpSpPr>
        <p:cNvPr id="1" name=""/>
        <p:cNvGrpSpPr/>
        <p:nvPr/>
      </p:nvGrpSpPr>
      <p:grpSpPr>
        <a:xfrm>
          <a:off x="0" y="0"/>
          <a:ext cx="0" cy="0"/>
          <a:chOff x="0" y="0"/>
          <a:chExt cx="0" cy="0"/>
        </a:xfrm>
      </p:grpSpPr>
      <p:grpSp>
        <p:nvGrpSpPr>
          <p:cNvPr name="Group 2" id="2"/>
          <p:cNvGrpSpPr/>
          <p:nvPr/>
        </p:nvGrpSpPr>
        <p:grpSpPr>
          <a:xfrm rot="0">
            <a:off x="0" y="0"/>
            <a:ext cx="16866873" cy="10287000"/>
            <a:chOff x="0" y="0"/>
            <a:chExt cx="4442304" cy="2709333"/>
          </a:xfrm>
        </p:grpSpPr>
        <p:sp>
          <p:nvSpPr>
            <p:cNvPr name="Freeform 3" id="3"/>
            <p:cNvSpPr/>
            <p:nvPr/>
          </p:nvSpPr>
          <p:spPr>
            <a:xfrm flipH="false" flipV="false" rot="0">
              <a:off x="0" y="0"/>
              <a:ext cx="4442304" cy="2709333"/>
            </a:xfrm>
            <a:custGeom>
              <a:avLst/>
              <a:gdLst/>
              <a:ahLst/>
              <a:cxnLst/>
              <a:rect r="r" b="b" t="t" l="l"/>
              <a:pathLst>
                <a:path h="2709333" w="4442304">
                  <a:moveTo>
                    <a:pt x="0" y="0"/>
                  </a:moveTo>
                  <a:lnTo>
                    <a:pt x="4442304" y="0"/>
                  </a:lnTo>
                  <a:lnTo>
                    <a:pt x="4442304" y="2709333"/>
                  </a:lnTo>
                  <a:lnTo>
                    <a:pt x="0" y="2709333"/>
                  </a:lnTo>
                  <a:close/>
                </a:path>
              </a:pathLst>
            </a:custGeom>
            <a:solidFill>
              <a:srgbClr val="C6408A"/>
            </a:solidFill>
          </p:spPr>
        </p:sp>
        <p:sp>
          <p:nvSpPr>
            <p:cNvPr name="TextBox 4" id="4"/>
            <p:cNvSpPr txBox="true"/>
            <p:nvPr/>
          </p:nvSpPr>
          <p:spPr>
            <a:xfrm>
              <a:off x="0" y="-47625"/>
              <a:ext cx="4442304" cy="2756958"/>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0">
            <a:off x="0" y="0"/>
            <a:ext cx="15175289" cy="10287000"/>
            <a:chOff x="0" y="0"/>
            <a:chExt cx="3996784" cy="2709333"/>
          </a:xfrm>
        </p:grpSpPr>
        <p:sp>
          <p:nvSpPr>
            <p:cNvPr name="Freeform 6" id="6"/>
            <p:cNvSpPr/>
            <p:nvPr/>
          </p:nvSpPr>
          <p:spPr>
            <a:xfrm flipH="false" flipV="false" rot="0">
              <a:off x="0" y="0"/>
              <a:ext cx="3996784" cy="2709333"/>
            </a:xfrm>
            <a:custGeom>
              <a:avLst/>
              <a:gdLst/>
              <a:ahLst/>
              <a:cxnLst/>
              <a:rect r="r" b="b" t="t" l="l"/>
              <a:pathLst>
                <a:path h="2709333" w="3996784">
                  <a:moveTo>
                    <a:pt x="0" y="0"/>
                  </a:moveTo>
                  <a:lnTo>
                    <a:pt x="3996784" y="0"/>
                  </a:lnTo>
                  <a:lnTo>
                    <a:pt x="3996784" y="2709333"/>
                  </a:lnTo>
                  <a:lnTo>
                    <a:pt x="0" y="2709333"/>
                  </a:lnTo>
                  <a:close/>
                </a:path>
              </a:pathLst>
            </a:custGeom>
            <a:solidFill>
              <a:srgbClr val="2C2F6F"/>
            </a:solidFill>
          </p:spPr>
        </p:sp>
        <p:sp>
          <p:nvSpPr>
            <p:cNvPr name="TextBox 7" id="7"/>
            <p:cNvSpPr txBox="true"/>
            <p:nvPr/>
          </p:nvSpPr>
          <p:spPr>
            <a:xfrm>
              <a:off x="0" y="-47625"/>
              <a:ext cx="3996784" cy="2756958"/>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0" y="0"/>
            <a:ext cx="13506259" cy="10287000"/>
            <a:chOff x="0" y="0"/>
            <a:chExt cx="3557204" cy="2709333"/>
          </a:xfrm>
        </p:grpSpPr>
        <p:sp>
          <p:nvSpPr>
            <p:cNvPr name="Freeform 9" id="9"/>
            <p:cNvSpPr/>
            <p:nvPr/>
          </p:nvSpPr>
          <p:spPr>
            <a:xfrm flipH="false" flipV="false" rot="0">
              <a:off x="0" y="0"/>
              <a:ext cx="3557204" cy="2709333"/>
            </a:xfrm>
            <a:custGeom>
              <a:avLst/>
              <a:gdLst/>
              <a:ahLst/>
              <a:cxnLst/>
              <a:rect r="r" b="b" t="t" l="l"/>
              <a:pathLst>
                <a:path h="2709333" w="3557204">
                  <a:moveTo>
                    <a:pt x="0" y="0"/>
                  </a:moveTo>
                  <a:lnTo>
                    <a:pt x="3557204" y="0"/>
                  </a:lnTo>
                  <a:lnTo>
                    <a:pt x="3557204" y="2709333"/>
                  </a:lnTo>
                  <a:lnTo>
                    <a:pt x="0" y="2709333"/>
                  </a:lnTo>
                  <a:close/>
                </a:path>
              </a:pathLst>
            </a:custGeom>
            <a:solidFill>
              <a:srgbClr val="D563A1"/>
            </a:solidFill>
          </p:spPr>
        </p:sp>
        <p:sp>
          <p:nvSpPr>
            <p:cNvPr name="TextBox 10" id="10"/>
            <p:cNvSpPr txBox="true"/>
            <p:nvPr/>
          </p:nvSpPr>
          <p:spPr>
            <a:xfrm>
              <a:off x="0" y="-47625"/>
              <a:ext cx="3557204" cy="2756958"/>
            </a:xfrm>
            <a:prstGeom prst="rect">
              <a:avLst/>
            </a:prstGeom>
          </p:spPr>
          <p:txBody>
            <a:bodyPr anchor="ctr" rtlCol="false" tIns="50800" lIns="50800" bIns="50800" rIns="50800"/>
            <a:lstStyle/>
            <a:p>
              <a:pPr algn="ctr">
                <a:lnSpc>
                  <a:spcPts val="2212"/>
                </a:lnSpc>
              </a:pPr>
            </a:p>
          </p:txBody>
        </p:sp>
      </p:grpSp>
      <p:grpSp>
        <p:nvGrpSpPr>
          <p:cNvPr name="Group 11" id="11"/>
          <p:cNvGrpSpPr/>
          <p:nvPr/>
        </p:nvGrpSpPr>
        <p:grpSpPr>
          <a:xfrm rot="0">
            <a:off x="0" y="0"/>
            <a:ext cx="11893736" cy="10287000"/>
            <a:chOff x="0" y="0"/>
            <a:chExt cx="3132507" cy="2709333"/>
          </a:xfrm>
        </p:grpSpPr>
        <p:sp>
          <p:nvSpPr>
            <p:cNvPr name="Freeform 12" id="12"/>
            <p:cNvSpPr/>
            <p:nvPr/>
          </p:nvSpPr>
          <p:spPr>
            <a:xfrm flipH="false" flipV="false" rot="0">
              <a:off x="0" y="0"/>
              <a:ext cx="3132507" cy="2709333"/>
            </a:xfrm>
            <a:custGeom>
              <a:avLst/>
              <a:gdLst/>
              <a:ahLst/>
              <a:cxnLst/>
              <a:rect r="r" b="b" t="t" l="l"/>
              <a:pathLst>
                <a:path h="2709333" w="3132507">
                  <a:moveTo>
                    <a:pt x="0" y="0"/>
                  </a:moveTo>
                  <a:lnTo>
                    <a:pt x="3132507" y="0"/>
                  </a:lnTo>
                  <a:lnTo>
                    <a:pt x="3132507" y="2709333"/>
                  </a:lnTo>
                  <a:lnTo>
                    <a:pt x="0" y="2709333"/>
                  </a:lnTo>
                  <a:close/>
                </a:path>
              </a:pathLst>
            </a:custGeom>
            <a:solidFill>
              <a:srgbClr val="2A316F"/>
            </a:solidFill>
          </p:spPr>
        </p:sp>
        <p:sp>
          <p:nvSpPr>
            <p:cNvPr name="TextBox 13" id="13"/>
            <p:cNvSpPr txBox="true"/>
            <p:nvPr/>
          </p:nvSpPr>
          <p:spPr>
            <a:xfrm>
              <a:off x="0" y="-47625"/>
              <a:ext cx="3132507" cy="2756958"/>
            </a:xfrm>
            <a:prstGeom prst="rect">
              <a:avLst/>
            </a:prstGeom>
          </p:spPr>
          <p:txBody>
            <a:bodyPr anchor="ctr" rtlCol="false" tIns="50800" lIns="50800" bIns="50800" rIns="50800"/>
            <a:lstStyle/>
            <a:p>
              <a:pPr algn="ctr">
                <a:lnSpc>
                  <a:spcPts val="2212"/>
                </a:lnSpc>
              </a:pPr>
            </a:p>
          </p:txBody>
        </p:sp>
      </p:grpSp>
      <p:sp>
        <p:nvSpPr>
          <p:cNvPr name="Freeform 14" id="14"/>
          <p:cNvSpPr/>
          <p:nvPr/>
        </p:nvSpPr>
        <p:spPr>
          <a:xfrm flipH="false" flipV="false" rot="0">
            <a:off x="1553837" y="4714965"/>
            <a:ext cx="8714073" cy="4912559"/>
          </a:xfrm>
          <a:custGeom>
            <a:avLst/>
            <a:gdLst/>
            <a:ahLst/>
            <a:cxnLst/>
            <a:rect r="r" b="b" t="t" l="l"/>
            <a:pathLst>
              <a:path h="4912559" w="8714073">
                <a:moveTo>
                  <a:pt x="0" y="0"/>
                </a:moveTo>
                <a:lnTo>
                  <a:pt x="8714073" y="0"/>
                </a:lnTo>
                <a:lnTo>
                  <a:pt x="8714073" y="4912559"/>
                </a:lnTo>
                <a:lnTo>
                  <a:pt x="0" y="4912559"/>
                </a:lnTo>
                <a:lnTo>
                  <a:pt x="0" y="0"/>
                </a:lnTo>
                <a:close/>
              </a:path>
            </a:pathLst>
          </a:custGeom>
          <a:blipFill>
            <a:blip r:embed="rId2"/>
            <a:stretch>
              <a:fillRect l="0" t="0" r="0" b="0"/>
            </a:stretch>
          </a:blipFill>
        </p:spPr>
      </p:sp>
      <p:sp>
        <p:nvSpPr>
          <p:cNvPr name="TextBox 15" id="15"/>
          <p:cNvSpPr txBox="true"/>
          <p:nvPr/>
        </p:nvSpPr>
        <p:spPr>
          <a:xfrm rot="0">
            <a:off x="17259300" y="9239250"/>
            <a:ext cx="147399" cy="320675"/>
          </a:xfrm>
          <a:prstGeom prst="rect">
            <a:avLst/>
          </a:prstGeom>
        </p:spPr>
        <p:txBody>
          <a:bodyPr anchor="t" rtlCol="false" tIns="0" lIns="0" bIns="0" rIns="0" wrap="none">
            <a:spAutoFit/>
          </a:bodyPr>
          <a:lstStyle/>
          <a:p>
            <a:pPr algn="ctr">
              <a:lnSpc>
                <a:spcPts val="839"/>
              </a:lnSpc>
              <a:spcBef>
                <a:spcPct val="0"/>
              </a:spcBef>
            </a:pPr>
            <a:r>
              <a:rPr lang="en-US" sz="600">
                <a:solidFill>
                  <a:srgbClr val="FFFFFF"/>
                </a:solidFill>
                <a:latin typeface="Raleway"/>
                <a:ea typeface="Raleway"/>
                <a:cs typeface="Raleway"/>
                <a:sym typeface="Raleway"/>
              </a:rPr>
              <a:t>6</a:t>
            </a:r>
          </a:p>
        </p:txBody>
      </p:sp>
      <p:sp>
        <p:nvSpPr>
          <p:cNvPr name="TextBox 16" id="16"/>
          <p:cNvSpPr txBox="true"/>
          <p:nvPr/>
        </p:nvSpPr>
        <p:spPr>
          <a:xfrm rot="0">
            <a:off x="16866873" y="3836443"/>
            <a:ext cx="1028224" cy="1576069"/>
          </a:xfrm>
          <a:prstGeom prst="rect">
            <a:avLst/>
          </a:prstGeom>
        </p:spPr>
        <p:txBody>
          <a:bodyPr anchor="t" rtlCol="false" tIns="0" lIns="0" bIns="0" rIns="0">
            <a:spAutoFit/>
          </a:bodyPr>
          <a:lstStyle/>
          <a:p>
            <a:pPr algn="ctr">
              <a:lnSpc>
                <a:spcPts val="12880"/>
              </a:lnSpc>
            </a:pPr>
            <a:r>
              <a:rPr lang="en-US" sz="9200">
                <a:solidFill>
                  <a:srgbClr val="C6408A"/>
                </a:solidFill>
                <a:latin typeface="210 수퍼사이즈 Black Box"/>
                <a:ea typeface="210 수퍼사이즈 Black Box"/>
                <a:cs typeface="210 수퍼사이즈 Black Box"/>
                <a:sym typeface="210 수퍼사이즈 Black Box"/>
              </a:rPr>
              <a:t>A</a:t>
            </a:r>
          </a:p>
        </p:txBody>
      </p:sp>
      <p:sp>
        <p:nvSpPr>
          <p:cNvPr name="TextBox 17" id="17"/>
          <p:cNvSpPr txBox="true"/>
          <p:nvPr/>
        </p:nvSpPr>
        <p:spPr>
          <a:xfrm rot="0">
            <a:off x="15207972" y="3836443"/>
            <a:ext cx="962858" cy="1576069"/>
          </a:xfrm>
          <a:prstGeom prst="rect">
            <a:avLst/>
          </a:prstGeom>
        </p:spPr>
        <p:txBody>
          <a:bodyPr anchor="t" rtlCol="false" tIns="0" lIns="0" bIns="0" rIns="0">
            <a:spAutoFit/>
          </a:bodyPr>
          <a:lstStyle/>
          <a:p>
            <a:pPr algn="ctr">
              <a:lnSpc>
                <a:spcPts val="12880"/>
              </a:lnSpc>
            </a:pPr>
            <a:r>
              <a:rPr lang="en-US" sz="9200">
                <a:solidFill>
                  <a:srgbClr val="2C2F6F"/>
                </a:solidFill>
                <a:latin typeface="210 수퍼사이즈 Black Box"/>
                <a:ea typeface="210 수퍼사이즈 Black Box"/>
                <a:cs typeface="210 수퍼사이즈 Black Box"/>
                <a:sym typeface="210 수퍼사이즈 Black Box"/>
              </a:rPr>
              <a:t>B</a:t>
            </a:r>
          </a:p>
        </p:txBody>
      </p:sp>
      <p:sp>
        <p:nvSpPr>
          <p:cNvPr name="TextBox 18" id="18"/>
          <p:cNvSpPr txBox="true"/>
          <p:nvPr/>
        </p:nvSpPr>
        <p:spPr>
          <a:xfrm rot="0">
            <a:off x="13506259" y="3836443"/>
            <a:ext cx="923092" cy="1576069"/>
          </a:xfrm>
          <a:prstGeom prst="rect">
            <a:avLst/>
          </a:prstGeom>
        </p:spPr>
        <p:txBody>
          <a:bodyPr anchor="t" rtlCol="false" tIns="0" lIns="0" bIns="0" rIns="0">
            <a:spAutoFit/>
          </a:bodyPr>
          <a:lstStyle/>
          <a:p>
            <a:pPr algn="ctr">
              <a:lnSpc>
                <a:spcPts val="12880"/>
              </a:lnSpc>
            </a:pPr>
            <a:r>
              <a:rPr lang="en-US" sz="9200">
                <a:solidFill>
                  <a:srgbClr val="D563A1"/>
                </a:solidFill>
                <a:latin typeface="210 수퍼사이즈 Black Box"/>
                <a:ea typeface="210 수퍼사이즈 Black Box"/>
                <a:cs typeface="210 수퍼사이즈 Black Box"/>
                <a:sym typeface="210 수퍼사이즈 Black Box"/>
              </a:rPr>
              <a:t>C</a:t>
            </a:r>
          </a:p>
        </p:txBody>
      </p:sp>
      <p:sp>
        <p:nvSpPr>
          <p:cNvPr name="TextBox 19" id="19"/>
          <p:cNvSpPr txBox="true"/>
          <p:nvPr/>
        </p:nvSpPr>
        <p:spPr>
          <a:xfrm rot="0">
            <a:off x="11893736" y="3836443"/>
            <a:ext cx="969764" cy="1576069"/>
          </a:xfrm>
          <a:prstGeom prst="rect">
            <a:avLst/>
          </a:prstGeom>
        </p:spPr>
        <p:txBody>
          <a:bodyPr anchor="t" rtlCol="false" tIns="0" lIns="0" bIns="0" rIns="0">
            <a:spAutoFit/>
          </a:bodyPr>
          <a:lstStyle/>
          <a:p>
            <a:pPr algn="ctr">
              <a:lnSpc>
                <a:spcPts val="12880"/>
              </a:lnSpc>
            </a:pPr>
            <a:r>
              <a:rPr lang="en-US" sz="9200">
                <a:solidFill>
                  <a:srgbClr val="2C2F6F"/>
                </a:solidFill>
                <a:latin typeface="210 수퍼사이즈 Black Box"/>
                <a:ea typeface="210 수퍼사이즈 Black Box"/>
                <a:cs typeface="210 수퍼사이즈 Black Box"/>
                <a:sym typeface="210 수퍼사이즈 Black Box"/>
              </a:rPr>
              <a:t>D</a:t>
            </a:r>
          </a:p>
        </p:txBody>
      </p:sp>
      <p:sp>
        <p:nvSpPr>
          <p:cNvPr name="TextBox 20" id="20"/>
          <p:cNvSpPr txBox="true"/>
          <p:nvPr/>
        </p:nvSpPr>
        <p:spPr>
          <a:xfrm rot="0">
            <a:off x="901725" y="656682"/>
            <a:ext cx="10768276" cy="2062348"/>
          </a:xfrm>
          <a:prstGeom prst="rect">
            <a:avLst/>
          </a:prstGeom>
        </p:spPr>
        <p:txBody>
          <a:bodyPr anchor="t" rtlCol="false" tIns="0" lIns="0" bIns="0" rIns="0">
            <a:spAutoFit/>
          </a:bodyPr>
          <a:lstStyle/>
          <a:p>
            <a:pPr algn="l">
              <a:lnSpc>
                <a:spcPts val="7864"/>
              </a:lnSpc>
            </a:pPr>
            <a:r>
              <a:rPr lang="en-US" sz="7864" b="true">
                <a:solidFill>
                  <a:srgbClr val="D563A1"/>
                </a:solidFill>
                <a:latin typeface="Bebas Neue Bold"/>
                <a:ea typeface="Bebas Neue Bold"/>
                <a:cs typeface="Bebas Neue Bold"/>
                <a:sym typeface="Bebas Neue Bold"/>
              </a:rPr>
              <a:t>Operational Optimization</a:t>
            </a:r>
          </a:p>
          <a:p>
            <a:pPr algn="l">
              <a:lnSpc>
                <a:spcPts val="7864"/>
              </a:lnSpc>
            </a:pPr>
          </a:p>
        </p:txBody>
      </p:sp>
      <p:sp>
        <p:nvSpPr>
          <p:cNvPr name="TextBox 21" id="21"/>
          <p:cNvSpPr txBox="true"/>
          <p:nvPr/>
        </p:nvSpPr>
        <p:spPr>
          <a:xfrm rot="0">
            <a:off x="1028700" y="2361965"/>
            <a:ext cx="9764347" cy="1982749"/>
          </a:xfrm>
          <a:prstGeom prst="rect">
            <a:avLst/>
          </a:prstGeom>
        </p:spPr>
        <p:txBody>
          <a:bodyPr anchor="t" rtlCol="false" tIns="0" lIns="0" bIns="0" rIns="0">
            <a:spAutoFit/>
          </a:bodyPr>
          <a:lstStyle/>
          <a:p>
            <a:pPr algn="ctr">
              <a:lnSpc>
                <a:spcPts val="3185"/>
              </a:lnSpc>
              <a:spcBef>
                <a:spcPct val="0"/>
              </a:spcBef>
            </a:pPr>
            <a:r>
              <a:rPr lang="en-US" sz="2275">
                <a:solidFill>
                  <a:srgbClr val="FFFFFF"/>
                </a:solidFill>
                <a:latin typeface="Playpen Sans"/>
                <a:ea typeface="Playpen Sans"/>
                <a:cs typeface="Playpen Sans"/>
                <a:sym typeface="Playpen Sans"/>
              </a:rPr>
              <a:t>INVESTI</a:t>
            </a:r>
            <a:r>
              <a:rPr lang="en-US" sz="2275">
                <a:solidFill>
                  <a:srgbClr val="FFFFFF"/>
                </a:solidFill>
                <a:latin typeface="Playpen Sans"/>
                <a:ea typeface="Playpen Sans"/>
                <a:cs typeface="Playpen Sans"/>
                <a:sym typeface="Playpen Sans"/>
              </a:rPr>
              <a:t>GATE SHIPPING METHODS, PAYMENT  PREFERENCES, AND ORDER FULFILLMENT  EFFICIENCY. ANALYZE FACTORS CONTRIBUTING  TO ORDER CANCELLATIONS AND DELIVERY  SUCCESS RATES.</a:t>
            </a:r>
          </a:p>
          <a:p>
            <a:pPr algn="ctr">
              <a:lnSpc>
                <a:spcPts val="3185"/>
              </a:lnSpc>
              <a:spcBef>
                <a:spcPct val="0"/>
              </a:spcBef>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6979" y="1908384"/>
            <a:ext cx="317642" cy="317642"/>
          </a:xfrm>
          <a:custGeom>
            <a:avLst/>
            <a:gdLst/>
            <a:ahLst/>
            <a:cxnLst/>
            <a:rect r="r" b="b" t="t" l="l"/>
            <a:pathLst>
              <a:path h="317642" w="317642">
                <a:moveTo>
                  <a:pt x="0" y="0"/>
                </a:moveTo>
                <a:lnTo>
                  <a:pt x="317642" y="0"/>
                </a:lnTo>
                <a:lnTo>
                  <a:pt x="317642" y="317642"/>
                </a:lnTo>
                <a:lnTo>
                  <a:pt x="0" y="317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Freeform 6" id="6"/>
          <p:cNvSpPr/>
          <p:nvPr/>
        </p:nvSpPr>
        <p:spPr>
          <a:xfrm flipH="false" flipV="false" rot="0">
            <a:off x="1161473" y="2698612"/>
            <a:ext cx="4696285" cy="3476354"/>
          </a:xfrm>
          <a:custGeom>
            <a:avLst/>
            <a:gdLst/>
            <a:ahLst/>
            <a:cxnLst/>
            <a:rect r="r" b="b" t="t" l="l"/>
            <a:pathLst>
              <a:path h="3476354" w="4696285">
                <a:moveTo>
                  <a:pt x="0" y="0"/>
                </a:moveTo>
                <a:lnTo>
                  <a:pt x="4696285" y="0"/>
                </a:lnTo>
                <a:lnTo>
                  <a:pt x="4696285" y="3476353"/>
                </a:lnTo>
                <a:lnTo>
                  <a:pt x="0" y="3476353"/>
                </a:lnTo>
                <a:lnTo>
                  <a:pt x="0" y="0"/>
                </a:lnTo>
                <a:close/>
              </a:path>
            </a:pathLst>
          </a:custGeom>
          <a:blipFill>
            <a:blip r:embed="rId4"/>
            <a:stretch>
              <a:fillRect l="-75833" t="-86923" r="-112026" b="-31820"/>
            </a:stretch>
          </a:blipFill>
        </p:spPr>
      </p:sp>
      <p:sp>
        <p:nvSpPr>
          <p:cNvPr name="Freeform 7" id="7"/>
          <p:cNvSpPr/>
          <p:nvPr/>
        </p:nvSpPr>
        <p:spPr>
          <a:xfrm flipH="false" flipV="false" rot="0">
            <a:off x="6581364" y="2698612"/>
            <a:ext cx="5125271" cy="3376430"/>
          </a:xfrm>
          <a:custGeom>
            <a:avLst/>
            <a:gdLst/>
            <a:ahLst/>
            <a:cxnLst/>
            <a:rect r="r" b="b" t="t" l="l"/>
            <a:pathLst>
              <a:path h="3376430" w="5125271">
                <a:moveTo>
                  <a:pt x="0" y="0"/>
                </a:moveTo>
                <a:lnTo>
                  <a:pt x="5125272" y="0"/>
                </a:lnTo>
                <a:lnTo>
                  <a:pt x="5125272" y="3376430"/>
                </a:lnTo>
                <a:lnTo>
                  <a:pt x="0" y="3376430"/>
                </a:lnTo>
                <a:lnTo>
                  <a:pt x="0" y="0"/>
                </a:lnTo>
                <a:close/>
              </a:path>
            </a:pathLst>
          </a:custGeom>
          <a:blipFill>
            <a:blip r:embed="rId5"/>
            <a:stretch>
              <a:fillRect l="-62672" t="-63906" r="-76067" b="-39941"/>
            </a:stretch>
          </a:blipFill>
        </p:spPr>
      </p:sp>
      <p:sp>
        <p:nvSpPr>
          <p:cNvPr name="Freeform 8" id="8"/>
          <p:cNvSpPr/>
          <p:nvPr/>
        </p:nvSpPr>
        <p:spPr>
          <a:xfrm flipH="false" flipV="false" rot="0">
            <a:off x="12524883" y="2698612"/>
            <a:ext cx="4734417" cy="3376430"/>
          </a:xfrm>
          <a:custGeom>
            <a:avLst/>
            <a:gdLst/>
            <a:ahLst/>
            <a:cxnLst/>
            <a:rect r="r" b="b" t="t" l="l"/>
            <a:pathLst>
              <a:path h="3376430" w="4734417">
                <a:moveTo>
                  <a:pt x="0" y="0"/>
                </a:moveTo>
                <a:lnTo>
                  <a:pt x="4734417" y="0"/>
                </a:lnTo>
                <a:lnTo>
                  <a:pt x="4734417" y="3376430"/>
                </a:lnTo>
                <a:lnTo>
                  <a:pt x="0" y="3376430"/>
                </a:lnTo>
                <a:lnTo>
                  <a:pt x="0" y="0"/>
                </a:lnTo>
                <a:close/>
              </a:path>
            </a:pathLst>
          </a:custGeom>
          <a:blipFill>
            <a:blip r:embed="rId6"/>
            <a:stretch>
              <a:fillRect l="-81308" t="-74454" r="-124507" b="-66752"/>
            </a:stretch>
          </a:blipFill>
        </p:spPr>
      </p:sp>
      <p:sp>
        <p:nvSpPr>
          <p:cNvPr name="TextBox 9" id="9"/>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04</a:t>
            </a:r>
          </a:p>
        </p:txBody>
      </p:sp>
      <p:sp>
        <p:nvSpPr>
          <p:cNvPr name="TextBox 10" id="10"/>
          <p:cNvSpPr txBox="true"/>
          <p:nvPr/>
        </p:nvSpPr>
        <p:spPr>
          <a:xfrm rot="0">
            <a:off x="4640156" y="601694"/>
            <a:ext cx="9307567" cy="683761"/>
          </a:xfrm>
          <a:prstGeom prst="rect">
            <a:avLst/>
          </a:prstGeom>
        </p:spPr>
        <p:txBody>
          <a:bodyPr anchor="t" rtlCol="false" tIns="0" lIns="0" bIns="0" rIns="0">
            <a:spAutoFit/>
          </a:bodyPr>
          <a:lstStyle/>
          <a:p>
            <a:pPr algn="l">
              <a:lnSpc>
                <a:spcPts val="5169"/>
              </a:lnSpc>
            </a:pPr>
            <a:r>
              <a:rPr lang="en-US" sz="5169" b="true">
                <a:solidFill>
                  <a:srgbClr val="F2E982"/>
                </a:solidFill>
                <a:latin typeface="B612 Bold"/>
                <a:ea typeface="B612 Bold"/>
                <a:cs typeface="B612 Bold"/>
                <a:sym typeface="B612 Bold"/>
              </a:rPr>
              <a:t>Customer Behavior Analysis</a:t>
            </a:r>
          </a:p>
        </p:txBody>
      </p:sp>
      <p:sp>
        <p:nvSpPr>
          <p:cNvPr name="TextBox 11" id="11"/>
          <p:cNvSpPr txBox="true"/>
          <p:nvPr/>
        </p:nvSpPr>
        <p:spPr>
          <a:xfrm rot="0">
            <a:off x="875404" y="1696290"/>
            <a:ext cx="5268423" cy="100232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Customer</a:t>
            </a:r>
            <a:r>
              <a:rPr lang="en-US" b="true" sz="2862">
                <a:solidFill>
                  <a:srgbClr val="FFFFFF"/>
                </a:solidFill>
                <a:latin typeface="Canva Sans Bold"/>
                <a:ea typeface="Canva Sans Bold"/>
                <a:cs typeface="Canva Sans Bold"/>
                <a:sym typeface="Canva Sans Bold"/>
              </a:rPr>
              <a:t> Behavior Analysis</a:t>
            </a:r>
          </a:p>
          <a:p>
            <a:pPr algn="ctr">
              <a:lnSpc>
                <a:spcPts val="4007"/>
              </a:lnSpc>
            </a:pPr>
          </a:p>
        </p:txBody>
      </p:sp>
      <p:sp>
        <p:nvSpPr>
          <p:cNvPr name="TextBox 12" id="12"/>
          <p:cNvSpPr txBox="true"/>
          <p:nvPr/>
        </p:nvSpPr>
        <p:spPr>
          <a:xfrm rot="0">
            <a:off x="252854" y="6546532"/>
            <a:ext cx="17326564" cy="3518218"/>
          </a:xfrm>
          <a:prstGeom prst="rect">
            <a:avLst/>
          </a:prstGeom>
        </p:spPr>
        <p:txBody>
          <a:bodyPr anchor="t" rtlCol="false" tIns="0" lIns="0" bIns="0" rIns="0">
            <a:spAutoFit/>
          </a:bodyPr>
          <a:lstStyle/>
          <a:p>
            <a:pPr algn="l">
              <a:lnSpc>
                <a:spcPts val="4007"/>
              </a:lnSpc>
            </a:pPr>
            <a:r>
              <a:rPr lang="en-US" sz="2862" b="true">
                <a:solidFill>
                  <a:srgbClr val="FFFFFF"/>
                </a:solidFill>
                <a:latin typeface="Canva Sans Bold"/>
                <a:ea typeface="Canva Sans Bold"/>
                <a:cs typeface="Canva Sans Bold"/>
                <a:sym typeface="Canva Sans Bold"/>
              </a:rPr>
              <a:t>Customer</a:t>
            </a:r>
            <a:r>
              <a:rPr lang="en-US" b="true" sz="2862">
                <a:solidFill>
                  <a:srgbClr val="FFFFFF"/>
                </a:solidFill>
                <a:latin typeface="Canva Sans Bold"/>
                <a:ea typeface="Canva Sans Bold"/>
                <a:cs typeface="Canva Sans Bold"/>
                <a:sym typeface="Canva Sans Bold"/>
              </a:rPr>
              <a:t> Age Distribution</a:t>
            </a:r>
          </a:p>
          <a:p>
            <a:pPr algn="l" marL="618008" indent="-309004" lvl="1">
              <a:lnSpc>
                <a:spcPts val="4007"/>
              </a:lnSpc>
              <a:buFont typeface="Arial"/>
              <a:buChar char="•"/>
            </a:pPr>
            <a:r>
              <a:rPr lang="en-US" sz="2862">
                <a:solidFill>
                  <a:srgbClr val="FFFFFF"/>
                </a:solidFill>
                <a:latin typeface="Canva Sans"/>
                <a:ea typeface="Canva Sans"/>
                <a:cs typeface="Canva Sans"/>
                <a:sym typeface="Canva Sans"/>
              </a:rPr>
              <a:t>The customer base is predominantly young adults.</a:t>
            </a:r>
          </a:p>
          <a:p>
            <a:pPr algn="l" marL="618008" indent="-309004" lvl="1">
              <a:lnSpc>
                <a:spcPts val="4007"/>
              </a:lnSpc>
              <a:buFont typeface="Arial"/>
              <a:buChar char="•"/>
            </a:pPr>
            <a:r>
              <a:rPr lang="en-US" sz="2862">
                <a:solidFill>
                  <a:srgbClr val="FFFFFF"/>
                </a:solidFill>
                <a:latin typeface="Canva Sans"/>
                <a:ea typeface="Canva Sans"/>
                <a:cs typeface="Canva Sans"/>
                <a:sym typeface="Canva Sans"/>
              </a:rPr>
              <a:t>A significant concentration is seen in the early 20s.</a:t>
            </a:r>
          </a:p>
          <a:p>
            <a:pPr algn="l" marL="618008" indent="-309004" lvl="1">
              <a:lnSpc>
                <a:spcPts val="4007"/>
              </a:lnSpc>
              <a:buFont typeface="Arial"/>
              <a:buChar char="•"/>
            </a:pPr>
            <a:r>
              <a:rPr lang="en-US" sz="2862">
                <a:solidFill>
                  <a:srgbClr val="FFFFFF"/>
                </a:solidFill>
                <a:latin typeface="Canva Sans"/>
                <a:ea typeface="Canva Sans"/>
                <a:cs typeface="Canva Sans"/>
                <a:sym typeface="Canva Sans"/>
              </a:rPr>
              <a:t>The new customers are increases in number which signifies the growth of the company.</a:t>
            </a:r>
          </a:p>
          <a:p>
            <a:pPr algn="l">
              <a:lnSpc>
                <a:spcPts val="4007"/>
              </a:lnSpc>
            </a:pPr>
            <a:r>
              <a:rPr lang="en-US" b="true" sz="2862">
                <a:solidFill>
                  <a:srgbClr val="FFFFFF"/>
                </a:solidFill>
                <a:latin typeface="Canva Sans Bold"/>
                <a:ea typeface="Canva Sans Bold"/>
                <a:cs typeface="Canva Sans Bold"/>
                <a:sym typeface="Canva Sans Bold"/>
              </a:rPr>
              <a:t>Customer Gender Distribution</a:t>
            </a:r>
          </a:p>
          <a:p>
            <a:pPr algn="l" marL="618008" indent="-309004" lvl="1">
              <a:lnSpc>
                <a:spcPts val="4007"/>
              </a:lnSpc>
              <a:buFont typeface="Arial"/>
              <a:buChar char="•"/>
            </a:pPr>
            <a:r>
              <a:rPr lang="en-US" sz="2862">
                <a:solidFill>
                  <a:srgbClr val="FFFFFF"/>
                </a:solidFill>
                <a:latin typeface="Canva Sans"/>
                <a:ea typeface="Canva Sans"/>
                <a:cs typeface="Canva Sans"/>
                <a:sym typeface="Canva Sans"/>
              </a:rPr>
              <a:t>The data shows a higher number of transactions from male  customers compared to females.</a:t>
            </a:r>
          </a:p>
          <a:p>
            <a:pPr algn="ctr">
              <a:lnSpc>
                <a:spcPts val="400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30622" y="1435798"/>
            <a:ext cx="344782" cy="344782"/>
          </a:xfrm>
          <a:custGeom>
            <a:avLst/>
            <a:gdLst/>
            <a:ahLst/>
            <a:cxnLst/>
            <a:rect r="r" b="b" t="t" l="l"/>
            <a:pathLst>
              <a:path h="344782" w="344782">
                <a:moveTo>
                  <a:pt x="0" y="0"/>
                </a:moveTo>
                <a:lnTo>
                  <a:pt x="344782" y="0"/>
                </a:lnTo>
                <a:lnTo>
                  <a:pt x="344782" y="344782"/>
                </a:lnTo>
                <a:lnTo>
                  <a:pt x="0" y="344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6" id="6"/>
          <p:cNvSpPr txBox="true"/>
          <p:nvPr/>
        </p:nvSpPr>
        <p:spPr>
          <a:xfrm rot="0">
            <a:off x="530622" y="2577118"/>
            <a:ext cx="13052313" cy="5843026"/>
          </a:xfrm>
          <a:prstGeom prst="rect">
            <a:avLst/>
          </a:prstGeom>
        </p:spPr>
        <p:txBody>
          <a:bodyPr anchor="t" rtlCol="false" tIns="0" lIns="0" bIns="0" rIns="0">
            <a:spAutoFit/>
          </a:bodyPr>
          <a:lstStyle/>
          <a:p>
            <a:pPr algn="l" marL="502944" indent="-251472" lvl="1">
              <a:lnSpc>
                <a:spcPts val="3261"/>
              </a:lnSpc>
              <a:spcBef>
                <a:spcPct val="0"/>
              </a:spcBef>
              <a:buFont typeface="Arial"/>
              <a:buChar char="•"/>
            </a:pPr>
            <a:r>
              <a:rPr lang="en-US" b="true" sz="2329">
                <a:solidFill>
                  <a:srgbClr val="FFFFFF"/>
                </a:solidFill>
                <a:latin typeface="Montserrat Bold"/>
                <a:ea typeface="Montserrat Bold"/>
                <a:cs typeface="Montserrat Bold"/>
                <a:sym typeface="Montserrat Bold"/>
              </a:rPr>
              <a:t>Key Insights</a:t>
            </a:r>
            <a:r>
              <a:rPr lang="en-US" sz="2329">
                <a:solidFill>
                  <a:srgbClr val="FFFFFF"/>
                </a:solidFill>
                <a:latin typeface="Montserrat"/>
                <a:ea typeface="Montserrat"/>
                <a:cs typeface="Montserrat"/>
                <a:sym typeface="Montserrat"/>
              </a:rPr>
              <a:t> : </a:t>
            </a:r>
            <a:r>
              <a:rPr lang="en-US" sz="2329">
                <a:solidFill>
                  <a:srgbClr val="FFFFFF"/>
                </a:solidFill>
                <a:latin typeface="Montserrat"/>
                <a:ea typeface="Montserrat"/>
                <a:cs typeface="Montserrat"/>
                <a:sym typeface="Montserrat"/>
              </a:rPr>
              <a:t>The customer income distribution is heavily concentrated in the  middle-income range, with a very specific and telling pattern.</a:t>
            </a:r>
          </a:p>
          <a:p>
            <a:pPr algn="l">
              <a:lnSpc>
                <a:spcPts val="3261"/>
              </a:lnSpc>
              <a:spcBef>
                <a:spcPct val="0"/>
              </a:spcBef>
            </a:pPr>
            <a:r>
              <a:rPr lang="en-US" b="true" sz="2329">
                <a:solidFill>
                  <a:srgbClr val="FFFFFF"/>
                </a:solidFill>
                <a:latin typeface="Montserrat Bold"/>
                <a:ea typeface="Montserrat Bold"/>
                <a:cs typeface="Montserrat Bold"/>
                <a:sym typeface="Montserrat Bold"/>
              </a:rPr>
              <a:t>Concentration: </a:t>
            </a:r>
            <a:r>
              <a:rPr lang="en-US" sz="2329">
                <a:solidFill>
                  <a:srgbClr val="FFFFFF"/>
                </a:solidFill>
                <a:latin typeface="Montserrat"/>
                <a:ea typeface="Montserrat"/>
                <a:cs typeface="Montserrat"/>
                <a:sym typeface="Montserrat"/>
              </a:rPr>
              <a:t>The data shows a strong, concentrated peak around</a:t>
            </a:r>
          </a:p>
          <a:p>
            <a:pPr algn="l">
              <a:lnSpc>
                <a:spcPts val="3052"/>
              </a:lnSpc>
              <a:spcBef>
                <a:spcPct val="0"/>
              </a:spcBef>
            </a:pPr>
            <a:r>
              <a:rPr lang="en-US" sz="2180">
                <a:solidFill>
                  <a:srgbClr val="FFFFFF"/>
                </a:solidFill>
                <a:latin typeface="Montserrat"/>
                <a:ea typeface="Montserrat"/>
                <a:cs typeface="Montserrat"/>
                <a:sym typeface="Montserrat"/>
              </a:rPr>
              <a:t>the </a:t>
            </a:r>
            <a:r>
              <a:rPr lang="en-US" b="true" sz="2180">
                <a:solidFill>
                  <a:srgbClr val="FFFFFF"/>
                </a:solidFill>
                <a:latin typeface="Montserrat Bold"/>
                <a:ea typeface="Montserrat Bold"/>
                <a:cs typeface="Montserrat Bold"/>
                <a:sym typeface="Montserrat Bold"/>
              </a:rPr>
              <a:t>middle of the income scale </a:t>
            </a:r>
            <a:r>
              <a:rPr lang="en-US" sz="2180">
                <a:solidFill>
                  <a:srgbClr val="FFFFFF"/>
                </a:solidFill>
                <a:latin typeface="Montserrat"/>
                <a:ea typeface="Montserrat"/>
                <a:cs typeface="Montserrat"/>
                <a:sym typeface="Montserrat"/>
              </a:rPr>
              <a:t>(approximately </a:t>
            </a:r>
            <a:r>
              <a:rPr lang="en-US" b="true" sz="2180">
                <a:solidFill>
                  <a:srgbClr val="FFFFFF"/>
                </a:solidFill>
                <a:latin typeface="Montserrat Bold"/>
                <a:ea typeface="Montserrat Bold"/>
                <a:cs typeface="Montserrat Bold"/>
                <a:sym typeface="Montserrat Bold"/>
              </a:rPr>
              <a:t>0.4 to 0.6 </a:t>
            </a:r>
            <a:r>
              <a:rPr lang="en-US" sz="2180">
                <a:solidFill>
                  <a:srgbClr val="FFFFFF"/>
                </a:solidFill>
                <a:latin typeface="Montserrat"/>
                <a:ea typeface="Montserrat"/>
                <a:cs typeface="Montserrat"/>
                <a:sym typeface="Montserrat"/>
              </a:rPr>
              <a:t>on the normalized  axis). This means the overwhelming majority of your customers fall into the  middle-income bracket.</a:t>
            </a:r>
          </a:p>
          <a:p>
            <a:pPr algn="l">
              <a:lnSpc>
                <a:spcPts val="3261"/>
              </a:lnSpc>
              <a:spcBef>
                <a:spcPct val="0"/>
              </a:spcBef>
            </a:pPr>
            <a:r>
              <a:rPr lang="en-US" sz="2329">
                <a:solidFill>
                  <a:srgbClr val="FFFFFF"/>
                </a:solidFill>
                <a:latin typeface="Montserrat"/>
                <a:ea typeface="Montserrat"/>
                <a:cs typeface="Montserrat"/>
                <a:sym typeface="Montserrat"/>
              </a:rPr>
              <a:t>•</a:t>
            </a:r>
            <a:r>
              <a:rPr lang="en-US" b="true" sz="2329">
                <a:solidFill>
                  <a:srgbClr val="FFFFFF"/>
                </a:solidFill>
                <a:latin typeface="Montserrat Bold"/>
                <a:ea typeface="Montserrat Bold"/>
                <a:cs typeface="Montserrat Bold"/>
                <a:sym typeface="Montserrat Bold"/>
              </a:rPr>
              <a:t>Distribution Shape: </a:t>
            </a:r>
            <a:r>
              <a:rPr lang="en-US" sz="2329">
                <a:solidFill>
                  <a:srgbClr val="FFFFFF"/>
                </a:solidFill>
                <a:latin typeface="Montserrat"/>
                <a:ea typeface="Montserrat"/>
                <a:cs typeface="Montserrat"/>
                <a:sym typeface="Montserrat"/>
              </a:rPr>
              <a:t>The distribution is not symmetrical (not a perfect "bell  curve"). It shows:</a:t>
            </a:r>
          </a:p>
          <a:p>
            <a:pPr algn="l">
              <a:lnSpc>
                <a:spcPts val="3275"/>
              </a:lnSpc>
              <a:spcBef>
                <a:spcPct val="0"/>
              </a:spcBef>
            </a:pPr>
            <a:r>
              <a:rPr lang="en-US" sz="2339">
                <a:solidFill>
                  <a:srgbClr val="FFFFFF"/>
                </a:solidFill>
                <a:latin typeface="Montserrat"/>
                <a:ea typeface="Montserrat"/>
                <a:cs typeface="Montserrat"/>
                <a:sym typeface="Montserrat"/>
              </a:rPr>
              <a:t>•A very steep rise from low incomes to the mid-income peak.</a:t>
            </a:r>
          </a:p>
          <a:p>
            <a:pPr algn="l">
              <a:lnSpc>
                <a:spcPts val="3275"/>
              </a:lnSpc>
              <a:spcBef>
                <a:spcPct val="0"/>
              </a:spcBef>
            </a:pPr>
            <a:r>
              <a:rPr lang="en-US" sz="2339">
                <a:solidFill>
                  <a:srgbClr val="FFFFFF"/>
                </a:solidFill>
                <a:latin typeface="Montserrat"/>
                <a:ea typeface="Montserrat"/>
                <a:cs typeface="Montserrat"/>
                <a:sym typeface="Montserrat"/>
              </a:rPr>
              <a:t>•A slower, more gradual decline from the mid-income peak tohigh  incomes.</a:t>
            </a:r>
          </a:p>
          <a:p>
            <a:pPr algn="l">
              <a:lnSpc>
                <a:spcPts val="2715"/>
              </a:lnSpc>
              <a:spcBef>
                <a:spcPct val="0"/>
              </a:spcBef>
            </a:pPr>
            <a:r>
              <a:rPr lang="en-US" sz="1939">
                <a:solidFill>
                  <a:srgbClr val="FFFFFF"/>
                </a:solidFill>
                <a:latin typeface="Montserrat"/>
                <a:ea typeface="Montserrat"/>
                <a:cs typeface="Montserrat"/>
                <a:sym typeface="Montserrat"/>
              </a:rPr>
              <a:t>•</a:t>
            </a:r>
          </a:p>
          <a:p>
            <a:pPr algn="l">
              <a:lnSpc>
                <a:spcPts val="3261"/>
              </a:lnSpc>
              <a:spcBef>
                <a:spcPct val="0"/>
              </a:spcBef>
            </a:pPr>
            <a:r>
              <a:rPr lang="en-US" sz="2329">
                <a:solidFill>
                  <a:srgbClr val="FFFFFF"/>
                </a:solidFill>
                <a:latin typeface="Montserrat"/>
                <a:ea typeface="Montserrat"/>
                <a:cs typeface="Montserrat"/>
                <a:sym typeface="Montserrat"/>
              </a:rPr>
              <a:t>•</a:t>
            </a:r>
            <a:r>
              <a:rPr lang="en-US" b="true" sz="2329">
                <a:solidFill>
                  <a:srgbClr val="FFFFFF"/>
                </a:solidFill>
                <a:latin typeface="Montserrat Bold"/>
                <a:ea typeface="Montserrat Bold"/>
                <a:cs typeface="Montserrat Bold"/>
                <a:sym typeface="Montserrat Bold"/>
              </a:rPr>
              <a:t>Low &amp; High Income Representation: </a:t>
            </a:r>
            <a:r>
              <a:rPr lang="en-US" sz="2329">
                <a:solidFill>
                  <a:srgbClr val="FFFFFF"/>
                </a:solidFill>
                <a:latin typeface="Montserrat"/>
                <a:ea typeface="Montserrat"/>
                <a:cs typeface="Montserrat"/>
                <a:sym typeface="Montserrat"/>
              </a:rPr>
              <a:t>There is a very small number of  customers at the extreme low end (~0.0) and a slightly larger, but still modest,  tail of customers at the high end (~0.8 to 1.0) of the income spectrum</a:t>
            </a:r>
          </a:p>
          <a:p>
            <a:pPr algn="l">
              <a:lnSpc>
                <a:spcPts val="2575"/>
              </a:lnSpc>
              <a:spcBef>
                <a:spcPct val="0"/>
              </a:spcBef>
            </a:pPr>
          </a:p>
          <a:p>
            <a:pPr algn="ctr">
              <a:lnSpc>
                <a:spcPts val="2575"/>
              </a:lnSpc>
              <a:spcBef>
                <a:spcPct val="0"/>
              </a:spcBef>
            </a:pPr>
          </a:p>
        </p:txBody>
      </p:sp>
      <p:sp>
        <p:nvSpPr>
          <p:cNvPr name="Freeform 7" id="7"/>
          <p:cNvSpPr/>
          <p:nvPr/>
        </p:nvSpPr>
        <p:spPr>
          <a:xfrm flipH="false" flipV="false" rot="0">
            <a:off x="13232533" y="1212006"/>
            <a:ext cx="4346884" cy="2825475"/>
          </a:xfrm>
          <a:custGeom>
            <a:avLst/>
            <a:gdLst/>
            <a:ahLst/>
            <a:cxnLst/>
            <a:rect r="r" b="b" t="t" l="l"/>
            <a:pathLst>
              <a:path h="2825475" w="4346884">
                <a:moveTo>
                  <a:pt x="0" y="0"/>
                </a:moveTo>
                <a:lnTo>
                  <a:pt x="4346884" y="0"/>
                </a:lnTo>
                <a:lnTo>
                  <a:pt x="4346884" y="2825474"/>
                </a:lnTo>
                <a:lnTo>
                  <a:pt x="0" y="2825474"/>
                </a:lnTo>
                <a:lnTo>
                  <a:pt x="0" y="0"/>
                </a:lnTo>
                <a:close/>
              </a:path>
            </a:pathLst>
          </a:custGeom>
          <a:blipFill>
            <a:blip r:embed="rId4"/>
            <a:stretch>
              <a:fillRect l="0" t="0" r="0" b="0"/>
            </a:stretch>
          </a:blipFill>
        </p:spPr>
      </p:sp>
      <p:sp>
        <p:nvSpPr>
          <p:cNvPr name="Freeform 8" id="8"/>
          <p:cNvSpPr/>
          <p:nvPr/>
        </p:nvSpPr>
        <p:spPr>
          <a:xfrm flipH="false" flipV="false" rot="0">
            <a:off x="13582935" y="4673041"/>
            <a:ext cx="3996482" cy="2665138"/>
          </a:xfrm>
          <a:custGeom>
            <a:avLst/>
            <a:gdLst/>
            <a:ahLst/>
            <a:cxnLst/>
            <a:rect r="r" b="b" t="t" l="l"/>
            <a:pathLst>
              <a:path h="2665138" w="3996482">
                <a:moveTo>
                  <a:pt x="0" y="0"/>
                </a:moveTo>
                <a:lnTo>
                  <a:pt x="3996482" y="0"/>
                </a:lnTo>
                <a:lnTo>
                  <a:pt x="3996482" y="2665138"/>
                </a:lnTo>
                <a:lnTo>
                  <a:pt x="0" y="2665138"/>
                </a:lnTo>
                <a:lnTo>
                  <a:pt x="0" y="0"/>
                </a:lnTo>
                <a:close/>
              </a:path>
            </a:pathLst>
          </a:custGeom>
          <a:blipFill>
            <a:blip r:embed="rId5"/>
            <a:stretch>
              <a:fillRect l="-236" t="0" r="-236" b="0"/>
            </a:stretch>
          </a:blipFill>
        </p:spPr>
      </p:sp>
      <p:sp>
        <p:nvSpPr>
          <p:cNvPr name="TextBox 9" id="9"/>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05</a:t>
            </a:r>
          </a:p>
        </p:txBody>
      </p:sp>
      <p:sp>
        <p:nvSpPr>
          <p:cNvPr name="TextBox 10" id="10"/>
          <p:cNvSpPr txBox="true"/>
          <p:nvPr/>
        </p:nvSpPr>
        <p:spPr>
          <a:xfrm rot="0">
            <a:off x="4490216" y="344939"/>
            <a:ext cx="9307567" cy="683761"/>
          </a:xfrm>
          <a:prstGeom prst="rect">
            <a:avLst/>
          </a:prstGeom>
        </p:spPr>
        <p:txBody>
          <a:bodyPr anchor="t" rtlCol="false" tIns="0" lIns="0" bIns="0" rIns="0">
            <a:spAutoFit/>
          </a:bodyPr>
          <a:lstStyle/>
          <a:p>
            <a:pPr algn="l">
              <a:lnSpc>
                <a:spcPts val="5169"/>
              </a:lnSpc>
            </a:pPr>
            <a:r>
              <a:rPr lang="en-US" sz="5169" b="true">
                <a:solidFill>
                  <a:srgbClr val="F2E982"/>
                </a:solidFill>
                <a:latin typeface="B612 Bold"/>
                <a:ea typeface="B612 Bold"/>
                <a:cs typeface="B612 Bold"/>
                <a:sym typeface="B612 Bold"/>
              </a:rPr>
              <a:t>Customer Behavior Analysis</a:t>
            </a:r>
          </a:p>
        </p:txBody>
      </p:sp>
      <p:sp>
        <p:nvSpPr>
          <p:cNvPr name="TextBox 11" id="11"/>
          <p:cNvSpPr txBox="true"/>
          <p:nvPr/>
        </p:nvSpPr>
        <p:spPr>
          <a:xfrm rot="0">
            <a:off x="875404" y="1378648"/>
            <a:ext cx="6531473" cy="49338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Customer Income Distribution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30622" y="1435798"/>
            <a:ext cx="344782" cy="344782"/>
          </a:xfrm>
          <a:custGeom>
            <a:avLst/>
            <a:gdLst/>
            <a:ahLst/>
            <a:cxnLst/>
            <a:rect r="r" b="b" t="t" l="l"/>
            <a:pathLst>
              <a:path h="344782" w="344782">
                <a:moveTo>
                  <a:pt x="0" y="0"/>
                </a:moveTo>
                <a:lnTo>
                  <a:pt x="344782" y="0"/>
                </a:lnTo>
                <a:lnTo>
                  <a:pt x="344782" y="344782"/>
                </a:lnTo>
                <a:lnTo>
                  <a:pt x="0" y="344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79417" y="8585700"/>
            <a:ext cx="1075518" cy="708583"/>
            <a:chOff x="0" y="0"/>
            <a:chExt cx="283264" cy="186623"/>
          </a:xfrm>
        </p:grpSpPr>
        <p:sp>
          <p:nvSpPr>
            <p:cNvPr name="Freeform 4" id="4"/>
            <p:cNvSpPr/>
            <p:nvPr/>
          </p:nvSpPr>
          <p:spPr>
            <a:xfrm flipH="false" flipV="false" rot="0">
              <a:off x="0" y="0"/>
              <a:ext cx="283264" cy="186623"/>
            </a:xfrm>
            <a:custGeom>
              <a:avLst/>
              <a:gdLst/>
              <a:ahLst/>
              <a:cxnLst/>
              <a:rect r="r" b="b" t="t" l="l"/>
              <a:pathLst>
                <a:path h="186623" w="283264">
                  <a:moveTo>
                    <a:pt x="0" y="0"/>
                  </a:moveTo>
                  <a:lnTo>
                    <a:pt x="283264" y="0"/>
                  </a:lnTo>
                  <a:lnTo>
                    <a:pt x="283264" y="186623"/>
                  </a:lnTo>
                  <a:lnTo>
                    <a:pt x="0" y="186623"/>
                  </a:lnTo>
                  <a:close/>
                </a:path>
              </a:pathLst>
            </a:custGeom>
            <a:solidFill>
              <a:srgbClr val="E9E9E9"/>
            </a:solidFill>
          </p:spPr>
        </p:sp>
        <p:sp>
          <p:nvSpPr>
            <p:cNvPr name="TextBox 5" id="5"/>
            <p:cNvSpPr txBox="true"/>
            <p:nvPr/>
          </p:nvSpPr>
          <p:spPr>
            <a:xfrm>
              <a:off x="0" y="-38100"/>
              <a:ext cx="283264" cy="224723"/>
            </a:xfrm>
            <a:prstGeom prst="rect">
              <a:avLst/>
            </a:prstGeom>
          </p:spPr>
          <p:txBody>
            <a:bodyPr anchor="ctr" rtlCol="false" tIns="50800" lIns="50800" bIns="50800" rIns="50800"/>
            <a:lstStyle/>
            <a:p>
              <a:pPr algn="ctr">
                <a:lnSpc>
                  <a:spcPts val="2212"/>
                </a:lnSpc>
              </a:pPr>
            </a:p>
          </p:txBody>
        </p:sp>
      </p:grpSp>
      <p:sp>
        <p:nvSpPr>
          <p:cNvPr name="TextBox 6" id="6"/>
          <p:cNvSpPr txBox="true"/>
          <p:nvPr/>
        </p:nvSpPr>
        <p:spPr>
          <a:xfrm rot="0">
            <a:off x="383211" y="1986819"/>
            <a:ext cx="12905075" cy="7096108"/>
          </a:xfrm>
          <a:prstGeom prst="rect">
            <a:avLst/>
          </a:prstGeom>
        </p:spPr>
        <p:txBody>
          <a:bodyPr anchor="t" rtlCol="false" tIns="0" lIns="0" bIns="0" rIns="0">
            <a:spAutoFit/>
          </a:bodyPr>
          <a:lstStyle/>
          <a:p>
            <a:pPr algn="l">
              <a:lnSpc>
                <a:spcPts val="3224"/>
              </a:lnSpc>
            </a:pPr>
          </a:p>
          <a:p>
            <a:pPr algn="l">
              <a:lnSpc>
                <a:spcPts val="3224"/>
              </a:lnSpc>
              <a:spcBef>
                <a:spcPct val="0"/>
              </a:spcBef>
            </a:pPr>
            <a:r>
              <a:rPr lang="en-US" b="true" sz="2303">
                <a:solidFill>
                  <a:srgbClr val="FFFFFF"/>
                </a:solidFill>
                <a:latin typeface="Montserrat Bold"/>
                <a:ea typeface="Montserrat Bold"/>
                <a:cs typeface="Montserrat Bold"/>
                <a:sym typeface="Montserrat Bold"/>
              </a:rPr>
              <a:t>  A</a:t>
            </a:r>
            <a:r>
              <a:rPr lang="en-US" b="true" sz="2303">
                <a:solidFill>
                  <a:srgbClr val="FFFFFF"/>
                </a:solidFill>
                <a:latin typeface="Montserrat Bold"/>
                <a:ea typeface="Montserrat Bold"/>
                <a:cs typeface="Montserrat Bold"/>
                <a:sym typeface="Montserrat Bold"/>
              </a:rPr>
              <a:t>verage</a:t>
            </a:r>
            <a:r>
              <a:rPr lang="en-US" b="true" sz="2303">
                <a:solidFill>
                  <a:srgbClr val="FFFFFF"/>
                </a:solidFill>
                <a:latin typeface="Montserrat Bold"/>
                <a:ea typeface="Montserrat Bold"/>
                <a:cs typeface="Montserrat Bold"/>
                <a:sym typeface="Montserrat Bold"/>
              </a:rPr>
              <a:t> S</a:t>
            </a:r>
            <a:r>
              <a:rPr lang="en-US" b="true" sz="2303">
                <a:solidFill>
                  <a:srgbClr val="FFFFFF"/>
                </a:solidFill>
                <a:latin typeface="Montserrat Bold"/>
                <a:ea typeface="Montserrat Bold"/>
                <a:cs typeface="Montserrat Bold"/>
                <a:sym typeface="Montserrat Bold"/>
              </a:rPr>
              <a:t>pending b</a:t>
            </a:r>
            <a:r>
              <a:rPr lang="en-US" b="true" sz="2303">
                <a:solidFill>
                  <a:srgbClr val="FFFFFF"/>
                </a:solidFill>
                <a:latin typeface="Montserrat Bold"/>
                <a:ea typeface="Montserrat Bold"/>
                <a:cs typeface="Montserrat Bold"/>
                <a:sym typeface="Montserrat Bold"/>
              </a:rPr>
              <a:t>y Segment</a:t>
            </a:r>
          </a:p>
          <a:p>
            <a:pPr algn="l">
              <a:lnSpc>
                <a:spcPts val="3224"/>
              </a:lnSpc>
              <a:spcBef>
                <a:spcPct val="0"/>
              </a:spcBef>
            </a:pPr>
          </a:p>
          <a:p>
            <a:pPr algn="l" marL="497270" indent="-248635" lvl="1">
              <a:lnSpc>
                <a:spcPts val="3224"/>
              </a:lnSpc>
              <a:spcBef>
                <a:spcPct val="0"/>
              </a:spcBef>
              <a:buFont typeface="Arial"/>
              <a:buChar char="•"/>
            </a:pPr>
            <a:r>
              <a:rPr lang="en-US" sz="2303">
                <a:solidFill>
                  <a:srgbClr val="FFFFFF"/>
                </a:solidFill>
                <a:latin typeface="Montserrat"/>
                <a:ea typeface="Montserrat"/>
                <a:cs typeface="Montserrat"/>
                <a:sym typeface="Montserrat"/>
              </a:rPr>
              <a:t>“Premium"customers have a significantly higher average spend.</a:t>
            </a:r>
          </a:p>
          <a:p>
            <a:pPr algn="l" marL="497270" indent="-248635" lvl="1">
              <a:lnSpc>
                <a:spcPts val="3224"/>
              </a:lnSpc>
              <a:spcBef>
                <a:spcPct val="0"/>
              </a:spcBef>
              <a:buFont typeface="Arial"/>
              <a:buChar char="•"/>
            </a:pPr>
          </a:p>
          <a:p>
            <a:pPr algn="l" marL="497270" indent="-248635" lvl="1">
              <a:lnSpc>
                <a:spcPts val="3224"/>
              </a:lnSpc>
              <a:spcBef>
                <a:spcPct val="0"/>
              </a:spcBef>
              <a:buFont typeface="Arial"/>
              <a:buChar char="•"/>
            </a:pPr>
            <a:r>
              <a:rPr lang="en-US" sz="2303">
                <a:solidFill>
                  <a:srgbClr val="FFFFFF"/>
                </a:solidFill>
                <a:latin typeface="Montserrat"/>
                <a:ea typeface="Montserrat"/>
                <a:cs typeface="Montserrat"/>
                <a:sym typeface="Montserrat"/>
              </a:rPr>
              <a:t>“</a:t>
            </a:r>
            <a:r>
              <a:rPr lang="en-US" sz="2303">
                <a:solidFill>
                  <a:srgbClr val="FFFFFF"/>
                </a:solidFill>
                <a:latin typeface="Montserrat"/>
                <a:ea typeface="Montserrat"/>
                <a:cs typeface="Montserrat"/>
                <a:sym typeface="Montserrat"/>
              </a:rPr>
              <a:t>Regular"customers make up the bulk of transactions.</a:t>
            </a:r>
          </a:p>
          <a:p>
            <a:pPr algn="l">
              <a:lnSpc>
                <a:spcPts val="3086"/>
              </a:lnSpc>
              <a:spcBef>
                <a:spcPct val="0"/>
              </a:spcBef>
            </a:pPr>
          </a:p>
          <a:p>
            <a:pPr algn="l">
              <a:lnSpc>
                <a:spcPts val="3224"/>
              </a:lnSpc>
              <a:spcBef>
                <a:spcPct val="0"/>
              </a:spcBef>
            </a:pPr>
            <a:r>
              <a:rPr lang="en-US" b="true" sz="2303">
                <a:solidFill>
                  <a:srgbClr val="FFFFFF"/>
                </a:solidFill>
                <a:latin typeface="Montserrat Bold"/>
                <a:ea typeface="Montserrat Bold"/>
                <a:cs typeface="Montserrat Bold"/>
                <a:sym typeface="Montserrat Bold"/>
              </a:rPr>
              <a:t>  </a:t>
            </a:r>
            <a:r>
              <a:rPr lang="en-US" b="true" sz="2303">
                <a:solidFill>
                  <a:srgbClr val="FFFFFF"/>
                </a:solidFill>
                <a:latin typeface="Montserrat Bold"/>
                <a:ea typeface="Montserrat Bold"/>
                <a:cs typeface="Montserrat Bold"/>
                <a:sym typeface="Montserrat Bold"/>
              </a:rPr>
              <a:t>Customer Loyalty (Purchase Frequency)</a:t>
            </a:r>
          </a:p>
          <a:p>
            <a:pPr algn="l">
              <a:lnSpc>
                <a:spcPts val="3224"/>
              </a:lnSpc>
              <a:spcBef>
                <a:spcPct val="0"/>
              </a:spcBef>
            </a:pPr>
          </a:p>
          <a:p>
            <a:pPr algn="l" marL="497270" indent="-248635" lvl="1">
              <a:lnSpc>
                <a:spcPts val="3224"/>
              </a:lnSpc>
              <a:spcBef>
                <a:spcPct val="0"/>
              </a:spcBef>
              <a:buFont typeface="Arial"/>
              <a:buChar char="•"/>
            </a:pPr>
            <a:r>
              <a:rPr lang="en-US" sz="2303">
                <a:solidFill>
                  <a:srgbClr val="FFFFFF"/>
                </a:solidFill>
                <a:latin typeface="Montserrat"/>
                <a:ea typeface="Montserrat"/>
                <a:cs typeface="Montserrat"/>
                <a:sym typeface="Montserrat"/>
              </a:rPr>
              <a:t>A small segment of customers are highly loyal, making frequent  repeat purchases</a:t>
            </a:r>
          </a:p>
          <a:p>
            <a:pPr algn="l" marL="497270" indent="-248635" lvl="1">
              <a:lnSpc>
                <a:spcPts val="3224"/>
              </a:lnSpc>
              <a:spcBef>
                <a:spcPct val="0"/>
              </a:spcBef>
              <a:buFont typeface="Arial"/>
              <a:buChar char="•"/>
            </a:pPr>
            <a:r>
              <a:rPr lang="en-US" sz="2303">
                <a:solidFill>
                  <a:srgbClr val="FFFFFF"/>
                </a:solidFill>
                <a:latin typeface="Montserrat"/>
                <a:ea typeface="Montserrat"/>
                <a:cs typeface="Montserrat"/>
                <a:sym typeface="Montserrat"/>
              </a:rPr>
              <a:t>.</a:t>
            </a:r>
          </a:p>
          <a:p>
            <a:pPr algn="l" marL="497270" indent="-248635" lvl="1">
              <a:lnSpc>
                <a:spcPts val="3224"/>
              </a:lnSpc>
              <a:spcBef>
                <a:spcPct val="0"/>
              </a:spcBef>
              <a:buFont typeface="Arial"/>
              <a:buChar char="•"/>
            </a:pPr>
            <a:r>
              <a:rPr lang="en-US" sz="2303">
                <a:solidFill>
                  <a:srgbClr val="FFFFFF"/>
                </a:solidFill>
                <a:latin typeface="Montserrat"/>
                <a:ea typeface="Montserrat"/>
                <a:cs typeface="Montserrat"/>
                <a:sym typeface="Montserrat"/>
              </a:rPr>
              <a:t>The majority of customers have made only a few purchases.</a:t>
            </a:r>
          </a:p>
          <a:p>
            <a:pPr algn="l">
              <a:lnSpc>
                <a:spcPts val="3224"/>
              </a:lnSpc>
              <a:spcBef>
                <a:spcPct val="0"/>
              </a:spcBef>
            </a:pPr>
          </a:p>
          <a:p>
            <a:pPr algn="l">
              <a:lnSpc>
                <a:spcPts val="3224"/>
              </a:lnSpc>
              <a:spcBef>
                <a:spcPct val="0"/>
              </a:spcBef>
            </a:pPr>
          </a:p>
          <a:p>
            <a:pPr algn="l">
              <a:lnSpc>
                <a:spcPts val="3224"/>
              </a:lnSpc>
              <a:spcBef>
                <a:spcPct val="0"/>
              </a:spcBef>
            </a:pPr>
          </a:p>
          <a:p>
            <a:pPr algn="l">
              <a:lnSpc>
                <a:spcPts val="3224"/>
              </a:lnSpc>
              <a:spcBef>
                <a:spcPct val="0"/>
              </a:spcBef>
            </a:pPr>
          </a:p>
          <a:p>
            <a:pPr algn="l">
              <a:lnSpc>
                <a:spcPts val="2546"/>
              </a:lnSpc>
              <a:spcBef>
                <a:spcPct val="0"/>
              </a:spcBef>
            </a:pPr>
          </a:p>
          <a:p>
            <a:pPr algn="ctr">
              <a:lnSpc>
                <a:spcPts val="2546"/>
              </a:lnSpc>
              <a:spcBef>
                <a:spcPct val="0"/>
              </a:spcBef>
            </a:pPr>
          </a:p>
        </p:txBody>
      </p:sp>
      <p:sp>
        <p:nvSpPr>
          <p:cNvPr name="Freeform 7" id="7"/>
          <p:cNvSpPr/>
          <p:nvPr/>
        </p:nvSpPr>
        <p:spPr>
          <a:xfrm flipH="false" flipV="false" rot="0">
            <a:off x="11016721" y="1435798"/>
            <a:ext cx="6007236" cy="4024848"/>
          </a:xfrm>
          <a:custGeom>
            <a:avLst/>
            <a:gdLst/>
            <a:ahLst/>
            <a:cxnLst/>
            <a:rect r="r" b="b" t="t" l="l"/>
            <a:pathLst>
              <a:path h="4024848" w="6007236">
                <a:moveTo>
                  <a:pt x="0" y="0"/>
                </a:moveTo>
                <a:lnTo>
                  <a:pt x="6007236" y="0"/>
                </a:lnTo>
                <a:lnTo>
                  <a:pt x="6007236" y="4024848"/>
                </a:lnTo>
                <a:lnTo>
                  <a:pt x="0" y="4024848"/>
                </a:lnTo>
                <a:lnTo>
                  <a:pt x="0" y="0"/>
                </a:lnTo>
                <a:close/>
              </a:path>
            </a:pathLst>
          </a:custGeom>
          <a:blipFill>
            <a:blip r:embed="rId4"/>
            <a:stretch>
              <a:fillRect l="0" t="0" r="0" b="0"/>
            </a:stretch>
          </a:blipFill>
        </p:spPr>
      </p:sp>
      <p:sp>
        <p:nvSpPr>
          <p:cNvPr name="Freeform 8" id="8"/>
          <p:cNvSpPr/>
          <p:nvPr/>
        </p:nvSpPr>
        <p:spPr>
          <a:xfrm flipH="false" flipV="false" rot="0">
            <a:off x="11421637" y="6425501"/>
            <a:ext cx="5197405" cy="3861499"/>
          </a:xfrm>
          <a:custGeom>
            <a:avLst/>
            <a:gdLst/>
            <a:ahLst/>
            <a:cxnLst/>
            <a:rect r="r" b="b" t="t" l="l"/>
            <a:pathLst>
              <a:path h="3861499" w="5197405">
                <a:moveTo>
                  <a:pt x="0" y="0"/>
                </a:moveTo>
                <a:lnTo>
                  <a:pt x="5197405" y="0"/>
                </a:lnTo>
                <a:lnTo>
                  <a:pt x="5197405" y="3861499"/>
                </a:lnTo>
                <a:lnTo>
                  <a:pt x="0" y="3861499"/>
                </a:lnTo>
                <a:lnTo>
                  <a:pt x="0" y="0"/>
                </a:lnTo>
                <a:close/>
              </a:path>
            </a:pathLst>
          </a:custGeom>
          <a:blipFill>
            <a:blip r:embed="rId5"/>
            <a:stretch>
              <a:fillRect l="0" t="0" r="0" b="0"/>
            </a:stretch>
          </a:blipFill>
        </p:spPr>
      </p:sp>
      <p:sp>
        <p:nvSpPr>
          <p:cNvPr name="TextBox 9" id="9"/>
          <p:cNvSpPr txBox="true"/>
          <p:nvPr/>
        </p:nvSpPr>
        <p:spPr>
          <a:xfrm rot="0">
            <a:off x="17792856" y="8741720"/>
            <a:ext cx="385473" cy="341244"/>
          </a:xfrm>
          <a:prstGeom prst="rect">
            <a:avLst/>
          </a:prstGeom>
        </p:spPr>
        <p:txBody>
          <a:bodyPr anchor="t" rtlCol="false" tIns="0" lIns="0" bIns="0" rIns="0">
            <a:spAutoFit/>
          </a:bodyPr>
          <a:lstStyle/>
          <a:p>
            <a:pPr algn="l">
              <a:lnSpc>
                <a:spcPts val="2716"/>
              </a:lnSpc>
              <a:spcBef>
                <a:spcPct val="0"/>
              </a:spcBef>
            </a:pPr>
            <a:r>
              <a:rPr lang="en-US" b="true" sz="1940">
                <a:solidFill>
                  <a:srgbClr val="3D2882"/>
                </a:solidFill>
                <a:latin typeface="Raleway Bold"/>
                <a:ea typeface="Raleway Bold"/>
                <a:cs typeface="Raleway Bold"/>
                <a:sym typeface="Raleway Bold"/>
              </a:rPr>
              <a:t>06</a:t>
            </a:r>
          </a:p>
        </p:txBody>
      </p:sp>
      <p:sp>
        <p:nvSpPr>
          <p:cNvPr name="TextBox 10" id="10"/>
          <p:cNvSpPr txBox="true"/>
          <p:nvPr/>
        </p:nvSpPr>
        <p:spPr>
          <a:xfrm rot="0">
            <a:off x="4490216" y="344939"/>
            <a:ext cx="9307567" cy="683761"/>
          </a:xfrm>
          <a:prstGeom prst="rect">
            <a:avLst/>
          </a:prstGeom>
        </p:spPr>
        <p:txBody>
          <a:bodyPr anchor="t" rtlCol="false" tIns="0" lIns="0" bIns="0" rIns="0">
            <a:spAutoFit/>
          </a:bodyPr>
          <a:lstStyle/>
          <a:p>
            <a:pPr algn="l">
              <a:lnSpc>
                <a:spcPts val="5169"/>
              </a:lnSpc>
            </a:pPr>
            <a:r>
              <a:rPr lang="en-US" sz="5169" b="true">
                <a:solidFill>
                  <a:srgbClr val="F2E982"/>
                </a:solidFill>
                <a:latin typeface="B612 Bold"/>
                <a:ea typeface="B612 Bold"/>
                <a:cs typeface="B612 Bold"/>
                <a:sym typeface="B612 Bold"/>
              </a:rPr>
              <a:t>Customer Behavior Analysis</a:t>
            </a:r>
          </a:p>
        </p:txBody>
      </p:sp>
      <p:sp>
        <p:nvSpPr>
          <p:cNvPr name="TextBox 11" id="11"/>
          <p:cNvSpPr txBox="true"/>
          <p:nvPr/>
        </p:nvSpPr>
        <p:spPr>
          <a:xfrm rot="0">
            <a:off x="703013" y="1332923"/>
            <a:ext cx="4140700" cy="493382"/>
          </a:xfrm>
          <a:prstGeom prst="rect">
            <a:avLst/>
          </a:prstGeom>
        </p:spPr>
        <p:txBody>
          <a:bodyPr anchor="t" rtlCol="false" tIns="0" lIns="0" bIns="0" rIns="0">
            <a:spAutoFit/>
          </a:bodyPr>
          <a:lstStyle/>
          <a:p>
            <a:pPr algn="ctr">
              <a:lnSpc>
                <a:spcPts val="4007"/>
              </a:lnSpc>
            </a:pPr>
            <a:r>
              <a:rPr lang="en-US" sz="2862" b="true">
                <a:solidFill>
                  <a:srgbClr val="FFFFFF"/>
                </a:solidFill>
                <a:latin typeface="Canva Sans Bold"/>
                <a:ea typeface="Canva Sans Bold"/>
                <a:cs typeface="Canva Sans Bold"/>
                <a:sym typeface="Canva Sans Bold"/>
              </a:rPr>
              <a:t>Spending &amp; Loyalty</a:t>
            </a:r>
          </a:p>
        </p:txBody>
      </p:sp>
      <p:sp>
        <p:nvSpPr>
          <p:cNvPr name="Freeform 12" id="12"/>
          <p:cNvSpPr/>
          <p:nvPr/>
        </p:nvSpPr>
        <p:spPr>
          <a:xfrm flipH="false" flipV="false" rot="0">
            <a:off x="703013" y="7137898"/>
            <a:ext cx="3110512" cy="2895604"/>
          </a:xfrm>
          <a:custGeom>
            <a:avLst/>
            <a:gdLst/>
            <a:ahLst/>
            <a:cxnLst/>
            <a:rect r="r" b="b" t="t" l="l"/>
            <a:pathLst>
              <a:path h="2895604" w="3110512">
                <a:moveTo>
                  <a:pt x="0" y="0"/>
                </a:moveTo>
                <a:lnTo>
                  <a:pt x="3110512" y="0"/>
                </a:lnTo>
                <a:lnTo>
                  <a:pt x="3110512" y="2895604"/>
                </a:lnTo>
                <a:lnTo>
                  <a:pt x="0" y="2895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DAGy7MyndfA</dc:identifier>
  <dcterms:modified xsi:type="dcterms:W3CDTF">2011-08-01T06:04:30Z</dcterms:modified>
  <cp:revision>1</cp:revision>
  <dc:title>Purple Illustration Modern Data Analysis For Business Presentation</dc:title>
</cp:coreProperties>
</file>